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4">
  <p:sldMasterIdLst>
    <p:sldMasterId id="2147483648" r:id="rId4"/>
  </p:sldMasterIdLst>
  <p:notesMasterIdLst>
    <p:notesMasterId r:id="rId34"/>
  </p:notesMasterIdLst>
  <p:sldIdLst>
    <p:sldId id="256" r:id="rId5"/>
    <p:sldId id="812" r:id="rId6"/>
    <p:sldId id="800" r:id="rId7"/>
    <p:sldId id="821" r:id="rId8"/>
    <p:sldId id="813" r:id="rId9"/>
    <p:sldId id="831" r:id="rId10"/>
    <p:sldId id="840" r:id="rId11"/>
    <p:sldId id="828" r:id="rId12"/>
    <p:sldId id="819" r:id="rId13"/>
    <p:sldId id="820" r:id="rId14"/>
    <p:sldId id="833" r:id="rId15"/>
    <p:sldId id="825" r:id="rId16"/>
    <p:sldId id="839" r:id="rId17"/>
    <p:sldId id="841" r:id="rId18"/>
    <p:sldId id="826" r:id="rId19"/>
    <p:sldId id="816" r:id="rId20"/>
    <p:sldId id="814" r:id="rId21"/>
    <p:sldId id="815" r:id="rId22"/>
    <p:sldId id="824" r:id="rId23"/>
    <p:sldId id="807" r:id="rId24"/>
    <p:sldId id="835" r:id="rId25"/>
    <p:sldId id="809" r:id="rId26"/>
    <p:sldId id="837" r:id="rId27"/>
    <p:sldId id="808" r:id="rId28"/>
    <p:sldId id="802" r:id="rId29"/>
    <p:sldId id="803" r:id="rId30"/>
    <p:sldId id="811" r:id="rId31"/>
    <p:sldId id="838" r:id="rId32"/>
    <p:sldId id="834" r:id="rId33"/>
  </p:sldIdLst>
  <p:sldSz cx="18288000" cy="10287000"/>
  <p:notesSz cx="6858000" cy="9144000"/>
  <p:embeddedFontLst>
    <p:embeddedFont>
      <p:font typeface="Marr Sans" panose="020B0604020202020204" charset="0"/>
      <p:regular r:id="rId35"/>
    </p:embeddedFont>
    <p:embeddedFont>
      <p:font typeface="Marr Sans Bold" panose="020B060402020202020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212B38-0E9E-D7D5-679D-F85DB4743396}" name="Wesley Shearer" initials="WS" userId="S::Wesley.Shearer@london.gov.uk::2961515b-dbb4-4e70-a514-0cffc16dba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853D"/>
    <a:srgbClr val="B0AFFF"/>
    <a:srgbClr val="B8E9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71519-5701-4F9D-9BF9-B15620444519}" v="1" dt="2024-10-23T10:07:05.2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6" autoAdjust="0"/>
    <p:restoredTop sz="95777" autoAdjust="0"/>
  </p:normalViewPr>
  <p:slideViewPr>
    <p:cSldViewPr>
      <p:cViewPr varScale="1">
        <p:scale>
          <a:sx n="63" d="100"/>
          <a:sy n="63" d="100"/>
        </p:scale>
        <p:origin x="81"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64EC3-0564-4172-BC6D-D3DF2115B211}" type="datetimeFigureOut">
              <a:rPr lang="en-GB" smtClean="0"/>
              <a:t>24/10/2024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52F9A-DCEF-4981-9BE5-50DF418EB0E8}" type="slidenum">
              <a:rPr lang="en-GB" smtClean="0"/>
              <a:t>‹#›</a:t>
            </a:fld>
            <a:endParaRPr lang="en-GB"/>
          </a:p>
        </p:txBody>
      </p:sp>
    </p:spTree>
    <p:extLst>
      <p:ext uri="{BB962C8B-B14F-4D97-AF65-F5344CB8AC3E}">
        <p14:creationId xmlns:p14="http://schemas.microsoft.com/office/powerpoint/2010/main" val="43241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F52F9A-DCEF-4981-9BE5-50DF418EB0E8}" type="slidenum">
              <a:rPr lang="en-GB" smtClean="0"/>
              <a:t>1</a:t>
            </a:fld>
            <a:endParaRPr lang="en-GB"/>
          </a:p>
        </p:txBody>
      </p:sp>
    </p:spTree>
    <p:extLst>
      <p:ext uri="{BB962C8B-B14F-4D97-AF65-F5344CB8AC3E}">
        <p14:creationId xmlns:p14="http://schemas.microsoft.com/office/powerpoint/2010/main" val="1499604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10</a:t>
            </a:fld>
            <a:endParaRPr lang="en-GB"/>
          </a:p>
        </p:txBody>
      </p:sp>
    </p:spTree>
    <p:extLst>
      <p:ext uri="{BB962C8B-B14F-4D97-AF65-F5344CB8AC3E}">
        <p14:creationId xmlns:p14="http://schemas.microsoft.com/office/powerpoint/2010/main" val="1684667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11</a:t>
            </a:fld>
            <a:endParaRPr lang="en-GB"/>
          </a:p>
        </p:txBody>
      </p:sp>
    </p:spTree>
    <p:extLst>
      <p:ext uri="{BB962C8B-B14F-4D97-AF65-F5344CB8AC3E}">
        <p14:creationId xmlns:p14="http://schemas.microsoft.com/office/powerpoint/2010/main" val="298790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12</a:t>
            </a:fld>
            <a:endParaRPr lang="en-GB"/>
          </a:p>
        </p:txBody>
      </p:sp>
    </p:spTree>
    <p:extLst>
      <p:ext uri="{BB962C8B-B14F-4D97-AF65-F5344CB8AC3E}">
        <p14:creationId xmlns:p14="http://schemas.microsoft.com/office/powerpoint/2010/main" val="414207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13</a:t>
            </a:fld>
            <a:endParaRPr lang="en-GB"/>
          </a:p>
        </p:txBody>
      </p:sp>
    </p:spTree>
    <p:extLst>
      <p:ext uri="{BB962C8B-B14F-4D97-AF65-F5344CB8AC3E}">
        <p14:creationId xmlns:p14="http://schemas.microsoft.com/office/powerpoint/2010/main" val="1267794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14</a:t>
            </a:fld>
            <a:endParaRPr lang="en-GB"/>
          </a:p>
        </p:txBody>
      </p:sp>
    </p:spTree>
    <p:extLst>
      <p:ext uri="{BB962C8B-B14F-4D97-AF65-F5344CB8AC3E}">
        <p14:creationId xmlns:p14="http://schemas.microsoft.com/office/powerpoint/2010/main" val="1450374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15</a:t>
            </a:fld>
            <a:endParaRPr lang="en-GB"/>
          </a:p>
        </p:txBody>
      </p:sp>
    </p:spTree>
    <p:extLst>
      <p:ext uri="{BB962C8B-B14F-4D97-AF65-F5344CB8AC3E}">
        <p14:creationId xmlns:p14="http://schemas.microsoft.com/office/powerpoint/2010/main" val="3026667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16</a:t>
            </a:fld>
            <a:endParaRPr lang="en-GB"/>
          </a:p>
        </p:txBody>
      </p:sp>
    </p:spTree>
    <p:extLst>
      <p:ext uri="{BB962C8B-B14F-4D97-AF65-F5344CB8AC3E}">
        <p14:creationId xmlns:p14="http://schemas.microsoft.com/office/powerpoint/2010/main" val="3268525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17</a:t>
            </a:fld>
            <a:endParaRPr lang="en-GB"/>
          </a:p>
        </p:txBody>
      </p:sp>
    </p:spTree>
    <p:extLst>
      <p:ext uri="{BB962C8B-B14F-4D97-AF65-F5344CB8AC3E}">
        <p14:creationId xmlns:p14="http://schemas.microsoft.com/office/powerpoint/2010/main" val="1718095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18</a:t>
            </a:fld>
            <a:endParaRPr lang="en-GB"/>
          </a:p>
        </p:txBody>
      </p:sp>
    </p:spTree>
    <p:extLst>
      <p:ext uri="{BB962C8B-B14F-4D97-AF65-F5344CB8AC3E}">
        <p14:creationId xmlns:p14="http://schemas.microsoft.com/office/powerpoint/2010/main" val="3979627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19</a:t>
            </a:fld>
            <a:endParaRPr lang="en-GB"/>
          </a:p>
        </p:txBody>
      </p:sp>
    </p:spTree>
    <p:extLst>
      <p:ext uri="{BB962C8B-B14F-4D97-AF65-F5344CB8AC3E}">
        <p14:creationId xmlns:p14="http://schemas.microsoft.com/office/powerpoint/2010/main" val="189777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a:t>
            </a:fld>
            <a:endParaRPr lang="en-GB"/>
          </a:p>
        </p:txBody>
      </p:sp>
    </p:spTree>
    <p:extLst>
      <p:ext uri="{BB962C8B-B14F-4D97-AF65-F5344CB8AC3E}">
        <p14:creationId xmlns:p14="http://schemas.microsoft.com/office/powerpoint/2010/main" val="321223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20</a:t>
            </a:fld>
            <a:endParaRPr lang="en-GB"/>
          </a:p>
        </p:txBody>
      </p:sp>
    </p:spTree>
    <p:extLst>
      <p:ext uri="{BB962C8B-B14F-4D97-AF65-F5344CB8AC3E}">
        <p14:creationId xmlns:p14="http://schemas.microsoft.com/office/powerpoint/2010/main" val="1128328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21</a:t>
            </a:fld>
            <a:endParaRPr lang="en-GB"/>
          </a:p>
        </p:txBody>
      </p:sp>
    </p:spTree>
    <p:extLst>
      <p:ext uri="{BB962C8B-B14F-4D97-AF65-F5344CB8AC3E}">
        <p14:creationId xmlns:p14="http://schemas.microsoft.com/office/powerpoint/2010/main" val="3649226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22</a:t>
            </a:fld>
            <a:endParaRPr lang="en-GB"/>
          </a:p>
        </p:txBody>
      </p:sp>
    </p:spTree>
    <p:extLst>
      <p:ext uri="{BB962C8B-B14F-4D97-AF65-F5344CB8AC3E}">
        <p14:creationId xmlns:p14="http://schemas.microsoft.com/office/powerpoint/2010/main" val="2190724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23</a:t>
            </a:fld>
            <a:endParaRPr lang="en-GB"/>
          </a:p>
        </p:txBody>
      </p:sp>
    </p:spTree>
    <p:extLst>
      <p:ext uri="{BB962C8B-B14F-4D97-AF65-F5344CB8AC3E}">
        <p14:creationId xmlns:p14="http://schemas.microsoft.com/office/powerpoint/2010/main" val="3725178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24</a:t>
            </a:fld>
            <a:endParaRPr lang="en-GB"/>
          </a:p>
        </p:txBody>
      </p:sp>
    </p:spTree>
    <p:extLst>
      <p:ext uri="{BB962C8B-B14F-4D97-AF65-F5344CB8AC3E}">
        <p14:creationId xmlns:p14="http://schemas.microsoft.com/office/powerpoint/2010/main" val="808626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25</a:t>
            </a:fld>
            <a:endParaRPr lang="en-GB"/>
          </a:p>
        </p:txBody>
      </p:sp>
    </p:spTree>
    <p:extLst>
      <p:ext uri="{BB962C8B-B14F-4D97-AF65-F5344CB8AC3E}">
        <p14:creationId xmlns:p14="http://schemas.microsoft.com/office/powerpoint/2010/main" val="1550675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26</a:t>
            </a:fld>
            <a:endParaRPr lang="en-GB"/>
          </a:p>
        </p:txBody>
      </p:sp>
    </p:spTree>
    <p:extLst>
      <p:ext uri="{BB962C8B-B14F-4D97-AF65-F5344CB8AC3E}">
        <p14:creationId xmlns:p14="http://schemas.microsoft.com/office/powerpoint/2010/main" val="2782500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27</a:t>
            </a:fld>
            <a:endParaRPr lang="en-GB"/>
          </a:p>
        </p:txBody>
      </p:sp>
    </p:spTree>
    <p:extLst>
      <p:ext uri="{BB962C8B-B14F-4D97-AF65-F5344CB8AC3E}">
        <p14:creationId xmlns:p14="http://schemas.microsoft.com/office/powerpoint/2010/main" val="504605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28</a:t>
            </a:fld>
            <a:endParaRPr lang="en-GB"/>
          </a:p>
        </p:txBody>
      </p:sp>
    </p:spTree>
    <p:extLst>
      <p:ext uri="{BB962C8B-B14F-4D97-AF65-F5344CB8AC3E}">
        <p14:creationId xmlns:p14="http://schemas.microsoft.com/office/powerpoint/2010/main" val="440846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29</a:t>
            </a:fld>
            <a:endParaRPr lang="en-GB"/>
          </a:p>
        </p:txBody>
      </p:sp>
    </p:spTree>
    <p:extLst>
      <p:ext uri="{BB962C8B-B14F-4D97-AF65-F5344CB8AC3E}">
        <p14:creationId xmlns:p14="http://schemas.microsoft.com/office/powerpoint/2010/main" val="364036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3</a:t>
            </a:fld>
            <a:endParaRPr lang="en-GB"/>
          </a:p>
        </p:txBody>
      </p:sp>
    </p:spTree>
    <p:extLst>
      <p:ext uri="{BB962C8B-B14F-4D97-AF65-F5344CB8AC3E}">
        <p14:creationId xmlns:p14="http://schemas.microsoft.com/office/powerpoint/2010/main" val="64077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4</a:t>
            </a:fld>
            <a:endParaRPr lang="en-GB"/>
          </a:p>
        </p:txBody>
      </p:sp>
    </p:spTree>
    <p:extLst>
      <p:ext uri="{BB962C8B-B14F-4D97-AF65-F5344CB8AC3E}">
        <p14:creationId xmlns:p14="http://schemas.microsoft.com/office/powerpoint/2010/main" val="240377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5</a:t>
            </a:fld>
            <a:endParaRPr lang="en-GB"/>
          </a:p>
        </p:txBody>
      </p:sp>
    </p:spTree>
    <p:extLst>
      <p:ext uri="{BB962C8B-B14F-4D97-AF65-F5344CB8AC3E}">
        <p14:creationId xmlns:p14="http://schemas.microsoft.com/office/powerpoint/2010/main" val="112035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6</a:t>
            </a:fld>
            <a:endParaRPr lang="en-GB"/>
          </a:p>
        </p:txBody>
      </p:sp>
    </p:spTree>
    <p:extLst>
      <p:ext uri="{BB962C8B-B14F-4D97-AF65-F5344CB8AC3E}">
        <p14:creationId xmlns:p14="http://schemas.microsoft.com/office/powerpoint/2010/main" val="4057114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7</a:t>
            </a:fld>
            <a:endParaRPr lang="en-GB"/>
          </a:p>
        </p:txBody>
      </p:sp>
    </p:spTree>
    <p:extLst>
      <p:ext uri="{BB962C8B-B14F-4D97-AF65-F5344CB8AC3E}">
        <p14:creationId xmlns:p14="http://schemas.microsoft.com/office/powerpoint/2010/main" val="595847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8</a:t>
            </a:fld>
            <a:endParaRPr lang="en-GB"/>
          </a:p>
        </p:txBody>
      </p:sp>
    </p:spTree>
    <p:extLst>
      <p:ext uri="{BB962C8B-B14F-4D97-AF65-F5344CB8AC3E}">
        <p14:creationId xmlns:p14="http://schemas.microsoft.com/office/powerpoint/2010/main" val="988907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FF610E-B5EC-42A6-A146-E99CEAC6217C}" type="slidenum">
              <a:rPr lang="en-GB" smtClean="0"/>
              <a:t>9</a:t>
            </a:fld>
            <a:endParaRPr lang="en-GB"/>
          </a:p>
        </p:txBody>
      </p:sp>
    </p:spTree>
    <p:extLst>
      <p:ext uri="{BB962C8B-B14F-4D97-AF65-F5344CB8AC3E}">
        <p14:creationId xmlns:p14="http://schemas.microsoft.com/office/powerpoint/2010/main" val="1969453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royaldocks.london/articles/delivery-plan"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hyperlink" Target="mailto:Daniel.bridge@royaldocks.london"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london.gov.uk/sites/default/files/mayoral_appointments_protocol_october_2015.pd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glacareers.engageats.co.uk/Vacancies/W/7058/0/440032/14989/board-member-royal-docks-enterprise-zone-programme-board"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Daniel.bridge@london.gov.uk"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1582400" y="8115300"/>
            <a:ext cx="7010204" cy="2635929"/>
          </a:xfrm>
          <a:custGeom>
            <a:avLst/>
            <a:gdLst/>
            <a:ahLst/>
            <a:cxnLst/>
            <a:rect l="l" t="t" r="r" b="b"/>
            <a:pathLst>
              <a:path w="7010204" h="2635929">
                <a:moveTo>
                  <a:pt x="0" y="0"/>
                </a:moveTo>
                <a:lnTo>
                  <a:pt x="7010204" y="0"/>
                </a:lnTo>
                <a:lnTo>
                  <a:pt x="7010204" y="2635929"/>
                </a:lnTo>
                <a:lnTo>
                  <a:pt x="0" y="2635929"/>
                </a:lnTo>
                <a:lnTo>
                  <a:pt x="0" y="0"/>
                </a:lnTo>
                <a:close/>
              </a:path>
            </a:pathLst>
          </a:custGeom>
          <a:blipFill>
            <a:blip r:embed="rId3"/>
            <a:stretch>
              <a:fillRect t="-45245"/>
            </a:stretch>
          </a:blipFill>
        </p:spPr>
      </p:sp>
      <p:sp>
        <p:nvSpPr>
          <p:cNvPr id="3" name="TextBox 3"/>
          <p:cNvSpPr txBox="1"/>
          <p:nvPr/>
        </p:nvSpPr>
        <p:spPr>
          <a:xfrm>
            <a:off x="1028700" y="2088599"/>
            <a:ext cx="16338065" cy="2708434"/>
          </a:xfrm>
          <a:prstGeom prst="rect">
            <a:avLst/>
          </a:prstGeom>
        </p:spPr>
        <p:txBody>
          <a:bodyPr lIns="0" tIns="0" rIns="0" bIns="0" rtlCol="0" anchor="t">
            <a:spAutoFit/>
          </a:bodyPr>
          <a:lstStyle/>
          <a:p>
            <a:r>
              <a:rPr lang="en-GB" sz="8800" b="1" dirty="0">
                <a:solidFill>
                  <a:schemeClr val="bg1"/>
                </a:solidFill>
                <a:effectLst/>
                <a:latin typeface="Marr Sans Bold" pitchFamily="50" charset="0"/>
                <a:ea typeface="Times New Roman" panose="02020603050405020304" pitchFamily="18" charset="0"/>
                <a:cs typeface="Times New Roman" panose="02020603050405020304" pitchFamily="18" charset="0"/>
              </a:rPr>
              <a:t>Royal Docks Enterprise Zone </a:t>
            </a:r>
            <a:br>
              <a:rPr lang="en-GB" sz="8800" b="1" dirty="0">
                <a:solidFill>
                  <a:schemeClr val="bg1"/>
                </a:solidFill>
                <a:effectLst/>
                <a:latin typeface="Marr Sans Bold" pitchFamily="50" charset="0"/>
                <a:ea typeface="Times New Roman" panose="02020603050405020304" pitchFamily="18" charset="0"/>
                <a:cs typeface="Times New Roman" panose="02020603050405020304" pitchFamily="18" charset="0"/>
              </a:rPr>
            </a:br>
            <a:r>
              <a:rPr lang="en-GB" sz="8800" b="1" dirty="0">
                <a:solidFill>
                  <a:schemeClr val="bg1"/>
                </a:solidFill>
                <a:effectLst/>
                <a:latin typeface="Marr Sans Bold" pitchFamily="50" charset="0"/>
                <a:ea typeface="Times New Roman" panose="02020603050405020304" pitchFamily="18" charset="0"/>
                <a:cs typeface="Times New Roman" panose="02020603050405020304" pitchFamily="18" charset="0"/>
              </a:rPr>
              <a:t>Programme Board </a:t>
            </a:r>
            <a:endParaRPr lang="en-GB" sz="88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p:txBody>
      </p:sp>
      <p:sp>
        <p:nvSpPr>
          <p:cNvPr id="4" name="TextBox 4"/>
          <p:cNvSpPr txBox="1"/>
          <p:nvPr/>
        </p:nvSpPr>
        <p:spPr>
          <a:xfrm>
            <a:off x="1028700" y="5592951"/>
            <a:ext cx="16338065" cy="1477328"/>
          </a:xfrm>
          <a:prstGeom prst="rect">
            <a:avLst/>
          </a:prstGeom>
        </p:spPr>
        <p:txBody>
          <a:bodyPr lIns="0" tIns="0" rIns="0" bIns="0" rtlCol="0" anchor="t">
            <a:spAutoFit/>
          </a:bodyPr>
          <a:lstStyle/>
          <a:p>
            <a:r>
              <a:rPr lang="en-GB" sz="4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Board Membership</a:t>
            </a:r>
            <a:endParaRPr lang="en-GB" sz="4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r>
              <a:rPr lang="en-GB" sz="4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Application Pack</a:t>
            </a:r>
            <a:endParaRPr lang="en-GB" sz="4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sp>
        <p:nvSpPr>
          <p:cNvPr id="5" name="TextBox 5"/>
          <p:cNvSpPr txBox="1"/>
          <p:nvPr/>
        </p:nvSpPr>
        <p:spPr>
          <a:xfrm>
            <a:off x="1028700" y="8568689"/>
            <a:ext cx="4686300" cy="593496"/>
          </a:xfrm>
          <a:prstGeom prst="rect">
            <a:avLst/>
          </a:prstGeom>
        </p:spPr>
        <p:txBody>
          <a:bodyPr wrap="square" lIns="0" tIns="0" rIns="0" bIns="0" rtlCol="0" anchor="t">
            <a:spAutoFit/>
          </a:bodyPr>
          <a:lstStyle/>
          <a:p>
            <a:pPr>
              <a:lnSpc>
                <a:spcPts val="5039"/>
              </a:lnSpc>
              <a:spcBef>
                <a:spcPct val="0"/>
              </a:spcBef>
            </a:pPr>
            <a:r>
              <a:rPr lang="en-US" sz="3599" dirty="0">
                <a:solidFill>
                  <a:srgbClr val="FFFFFF"/>
                </a:solidFill>
                <a:latin typeface="Marr Sans"/>
              </a:rPr>
              <a:t>October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685800" y="1307186"/>
            <a:ext cx="16497300" cy="87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a:t>
            </a: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Prosperity, Growth &amp; Investment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Royal Docks will become an established economic stronghold for London, home to a diverse mix of businesses and industries. The area’s growing commercial offer and innovation ecosystem will attract new investment, enable entrepreneurial activity, and create local skilled jobs.</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	Sustainability &amp; Wellbeing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Royal Docks will lead the way in sustainable investment and development, with six distinct waterside neighbourhoods that provide resilient, happy, healthy places for nature and residents to flourish.</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	Culture &amp; Community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Building on the area’s existing communities and growing cultural ecosystem, the Royal Docks will evolve as London’s Cultural Engine. New public spaces, waterfront and cultural amenities, and affordable creative and production workspaces, will make the Royal Docks one of the most exciting and varied places in London to live, work and play.</a:t>
            </a:r>
          </a:p>
          <a:p>
            <a:pPr indent="226695"/>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Further information on the latest delivery plan can be found here: </a:t>
            </a:r>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The 2024-2029 Royal Docks Delivery Plan.</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532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381000" y="3034963"/>
            <a:ext cx="92202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The Mayor is looking to appoint three Members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with expertise in one or more of the following:</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economic growth and development</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the night-time economy, retail, hospitality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social infrastructure</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environmental sustainability</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cultural placemaking</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marketing</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community engagement.</a:t>
            </a: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6A67506-BA4E-CCC7-0D6F-95D2025A0FFB}"/>
              </a:ext>
            </a:extLst>
          </p:cNvPr>
          <p:cNvPicPr>
            <a:picLocks noChangeAspect="1"/>
          </p:cNvPicPr>
          <p:nvPr/>
        </p:nvPicPr>
        <p:blipFill>
          <a:blip r:embed="rId3"/>
          <a:stretch>
            <a:fillRect/>
          </a:stretch>
        </p:blipFill>
        <p:spPr>
          <a:xfrm>
            <a:off x="9578340" y="1409700"/>
            <a:ext cx="7932078" cy="7828164"/>
          </a:xfrm>
          <a:prstGeom prst="rect">
            <a:avLst/>
          </a:prstGeom>
        </p:spPr>
      </p:pic>
      <p:pic>
        <p:nvPicPr>
          <p:cNvPr id="4" name="Picture 3">
            <a:extLst>
              <a:ext uri="{FF2B5EF4-FFF2-40B4-BE49-F238E27FC236}">
                <a16:creationId xmlns:a16="http://schemas.microsoft.com/office/drawing/2014/main" id="{2438F19A-D9EB-CCDB-3F24-43A08DD1C7AB}"/>
              </a:ext>
            </a:extLst>
          </p:cNvPr>
          <p:cNvPicPr>
            <a:picLocks noChangeAspect="1"/>
          </p:cNvPicPr>
          <p:nvPr/>
        </p:nvPicPr>
        <p:blipFill>
          <a:blip r:embed="rId4"/>
          <a:stretch>
            <a:fillRect/>
          </a:stretch>
        </p:blipFill>
        <p:spPr>
          <a:xfrm>
            <a:off x="9430579" y="1296220"/>
            <a:ext cx="8250461" cy="8055123"/>
          </a:xfrm>
          <a:prstGeom prst="rect">
            <a:avLst/>
          </a:prstGeom>
        </p:spPr>
      </p:pic>
    </p:spTree>
    <p:extLst>
      <p:ext uri="{BB962C8B-B14F-4D97-AF65-F5344CB8AC3E}">
        <p14:creationId xmlns:p14="http://schemas.microsoft.com/office/powerpoint/2010/main" val="330130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381000" y="2981102"/>
            <a:ext cx="8763000"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3.	Membership and Governance </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Royal Docks Enterprise Zone Programme Board is a partnership board between the London Borough of Newham and the Greater London Authority. </a:t>
            </a:r>
          </a:p>
          <a:p>
            <a:pPr marL="457200" indent="-457200">
              <a:buFont typeface="Arial" panose="020B0604020202020204" pitchFamily="34" charset="0"/>
              <a:buChar char="•"/>
            </a:pPr>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It comprises of up to eight members, including Trade Union Representation, and is co-chaired by </a:t>
            </a:r>
            <a:r>
              <a:rPr lang="en-GB" sz="2800" dirty="0" err="1">
                <a:solidFill>
                  <a:schemeClr val="bg1"/>
                </a:solidFill>
                <a:effectLst/>
                <a:latin typeface="Marr Sans" panose="020B0604020202020204" charset="0"/>
                <a:ea typeface="Times New Roman" panose="02020603050405020304" pitchFamily="18" charset="0"/>
                <a:cs typeface="Times New Roman" panose="02020603050405020304" pitchFamily="18" charset="0"/>
              </a:rPr>
              <a:t>Rokhsana</a:t>
            </a: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Fiaz, Mayor of Newham, and Tom Copley, Deputy Mayor of London for Housing and Residential Development. </a:t>
            </a:r>
          </a:p>
        </p:txBody>
      </p:sp>
      <p:pic>
        <p:nvPicPr>
          <p:cNvPr id="2" name="Picture 2">
            <a:extLst>
              <a:ext uri="{FF2B5EF4-FFF2-40B4-BE49-F238E27FC236}">
                <a16:creationId xmlns:a16="http://schemas.microsoft.com/office/drawing/2014/main" id="{76CD7C83-0433-D6BC-7D9B-E85CFD6561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929" r="15929"/>
          <a:stretch/>
        </p:blipFill>
        <p:spPr bwMode="auto">
          <a:xfrm>
            <a:off x="9982200" y="1638300"/>
            <a:ext cx="7467600" cy="73052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CB2293-C336-07F3-1265-8051A3E08AB6}"/>
              </a:ext>
            </a:extLst>
          </p:cNvPr>
          <p:cNvPicPr>
            <a:picLocks noChangeAspect="1"/>
          </p:cNvPicPr>
          <p:nvPr/>
        </p:nvPicPr>
        <p:blipFill rotWithShape="1">
          <a:blip r:embed="rId4"/>
          <a:srcRect t="24365" r="-630"/>
          <a:stretch/>
        </p:blipFill>
        <p:spPr>
          <a:xfrm>
            <a:off x="9601200" y="1490869"/>
            <a:ext cx="7924800" cy="7600122"/>
          </a:xfrm>
          <a:prstGeom prst="rect">
            <a:avLst/>
          </a:prstGeom>
        </p:spPr>
      </p:pic>
    </p:spTree>
    <p:extLst>
      <p:ext uri="{BB962C8B-B14F-4D97-AF65-F5344CB8AC3E}">
        <p14:creationId xmlns:p14="http://schemas.microsoft.com/office/powerpoint/2010/main" val="171287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685800" y="2067953"/>
            <a:ext cx="16344900"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New Board Membership Composition </a:t>
            </a:r>
            <a:b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br>
            <a:endPar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future structure of the Royal Docks Enterprise Zone Programme Board will comprise the following eight positions:</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426F6863-5341-D14C-5A92-1F582B867353}"/>
              </a:ext>
            </a:extLst>
          </p:cNvPr>
          <p:cNvGraphicFramePr>
            <a:graphicFrameLocks noGrp="1"/>
          </p:cNvGraphicFramePr>
          <p:nvPr>
            <p:extLst>
              <p:ext uri="{D42A27DB-BD31-4B8C-83A1-F6EECF244321}">
                <p14:modId xmlns:p14="http://schemas.microsoft.com/office/powerpoint/2010/main" val="3112761419"/>
              </p:ext>
            </p:extLst>
          </p:nvPr>
        </p:nvGraphicFramePr>
        <p:xfrm>
          <a:off x="990600" y="4305300"/>
          <a:ext cx="15544800" cy="5120640"/>
        </p:xfrm>
        <a:graphic>
          <a:graphicData uri="http://schemas.openxmlformats.org/drawingml/2006/table">
            <a:tbl>
              <a:tblPr firstRow="1" firstCol="1" bandRow="1">
                <a:tableStyleId>{5C22544A-7EE6-4342-B048-85BDC9FD1C3A}</a:tableStyleId>
              </a:tblPr>
              <a:tblGrid>
                <a:gridCol w="10972800">
                  <a:extLst>
                    <a:ext uri="{9D8B030D-6E8A-4147-A177-3AD203B41FA5}">
                      <a16:colId xmlns:a16="http://schemas.microsoft.com/office/drawing/2014/main" val="3645884010"/>
                    </a:ext>
                  </a:extLst>
                </a:gridCol>
                <a:gridCol w="4572000">
                  <a:extLst>
                    <a:ext uri="{9D8B030D-6E8A-4147-A177-3AD203B41FA5}">
                      <a16:colId xmlns:a16="http://schemas.microsoft.com/office/drawing/2014/main" val="4129805380"/>
                    </a:ext>
                  </a:extLst>
                </a:gridCol>
              </a:tblGrid>
              <a:tr h="670560">
                <a:tc>
                  <a:txBody>
                    <a:bodyPr/>
                    <a:lstStyle/>
                    <a:p>
                      <a:pPr>
                        <a:spcAft>
                          <a:spcPts val="600"/>
                        </a:spcAft>
                      </a:pPr>
                      <a:r>
                        <a:rPr lang="en-GB" sz="2800" b="0" dirty="0">
                          <a:solidFill>
                            <a:schemeClr val="bg1"/>
                          </a:solidFill>
                          <a:effectLst/>
                          <a:latin typeface="Marr Sans Bold" pitchFamily="50" charset="0"/>
                        </a:rPr>
                        <a:t>Members</a:t>
                      </a:r>
                      <a:endParaRPr lang="en-GB" sz="2800" b="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Bold" pitchFamily="50" charset="0"/>
                        </a:rPr>
                        <a:t>Role</a:t>
                      </a:r>
                      <a:endPar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933106209"/>
                  </a:ext>
                </a:extLst>
              </a:tr>
              <a:tr h="716280">
                <a:tc>
                  <a:txBody>
                    <a:bodyPr/>
                    <a:lstStyle/>
                    <a:p>
                      <a:r>
                        <a:rPr lang="en-GB" sz="2800" b="0" dirty="0">
                          <a:solidFill>
                            <a:schemeClr val="bg1"/>
                          </a:solidFill>
                          <a:effectLst/>
                          <a:latin typeface="Marr Sans" panose="020B0604020202020204" charset="0"/>
                        </a:rPr>
                        <a:t>Mayor of Newham </a:t>
                      </a:r>
                      <a:endPar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rPr>
                        <a:t>Co-Chair</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2147218381"/>
                  </a:ext>
                </a:extLst>
              </a:tr>
              <a:tr h="762000">
                <a:tc>
                  <a:txBody>
                    <a:bodyPr/>
                    <a:lstStyle/>
                    <a:p>
                      <a:pPr>
                        <a:spcAft>
                          <a:spcPts val="600"/>
                        </a:spcAft>
                      </a:pPr>
                      <a:r>
                        <a:rPr lang="en-GB" sz="2800" b="0" dirty="0">
                          <a:solidFill>
                            <a:schemeClr val="bg1"/>
                          </a:solidFill>
                          <a:effectLst/>
                          <a:latin typeface="Marr Sans" panose="020B0604020202020204" charset="0"/>
                        </a:rPr>
                        <a:t>Deputy Mayor of London for Housing and Residential Development</a:t>
                      </a:r>
                      <a:endPar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rPr>
                        <a:t>Co-Chair</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632629455"/>
                  </a:ext>
                </a:extLst>
              </a:tr>
              <a:tr h="701040">
                <a:tc>
                  <a:txBody>
                    <a:bodyPr/>
                    <a:lstStyle/>
                    <a:p>
                      <a:pPr>
                        <a:spcAft>
                          <a:spcPts val="600"/>
                        </a:spcAft>
                      </a:pPr>
                      <a:r>
                        <a:rPr lang="en-GB" sz="2800" b="0">
                          <a:solidFill>
                            <a:schemeClr val="bg1"/>
                          </a:solidFill>
                          <a:effectLst/>
                          <a:latin typeface="Marr Sans" panose="020B0604020202020204" charset="0"/>
                        </a:rPr>
                        <a:t>Trade Union Representative</a:t>
                      </a:r>
                      <a:endParaRPr lang="en-GB" sz="2800" b="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rPr>
                        <a:t>Board Member</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4208148888"/>
                  </a:ext>
                </a:extLst>
              </a:tr>
              <a:tr h="792480">
                <a:tc>
                  <a:txBody>
                    <a:bodyPr/>
                    <a:lstStyle/>
                    <a:p>
                      <a:pPr>
                        <a:spcAft>
                          <a:spcPts val="600"/>
                        </a:spcAft>
                      </a:pPr>
                      <a:r>
                        <a:rPr lang="en-GB" sz="2800" b="0" dirty="0">
                          <a:solidFill>
                            <a:schemeClr val="bg1"/>
                          </a:solidFill>
                          <a:effectLst/>
                          <a:latin typeface="Marr Sans" panose="020B0604020202020204" charset="0"/>
                        </a:rPr>
                        <a:t>Local Ward Councillor from Newham</a:t>
                      </a:r>
                      <a:endPar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rPr>
                        <a:t>Board Member</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2384491849"/>
                  </a:ext>
                </a:extLst>
              </a:tr>
              <a:tr h="708660">
                <a:tc>
                  <a:txBody>
                    <a:bodyPr/>
                    <a:lstStyle/>
                    <a:p>
                      <a:pPr>
                        <a:spcAft>
                          <a:spcPts val="600"/>
                        </a:spcAft>
                      </a:pPr>
                      <a:r>
                        <a:rPr lang="en-GB" sz="2800" b="0">
                          <a:solidFill>
                            <a:schemeClr val="bg1"/>
                          </a:solidFill>
                          <a:effectLst/>
                          <a:latin typeface="Marr Sans" panose="020B0604020202020204" charset="0"/>
                        </a:rPr>
                        <a:t>3 new representatives covering the three outcomes</a:t>
                      </a:r>
                      <a:endParaRPr lang="en-GB" sz="2800" b="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rPr>
                        <a:t>Board Member x 3</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2427260376"/>
                  </a:ext>
                </a:extLst>
              </a:tr>
              <a:tr h="769620">
                <a:tc>
                  <a:txBody>
                    <a:bodyPr/>
                    <a:lstStyle/>
                    <a:p>
                      <a:pPr>
                        <a:spcAft>
                          <a:spcPts val="600"/>
                        </a:spcAft>
                      </a:pPr>
                      <a:r>
                        <a:rPr lang="en-GB" sz="2800" b="0" dirty="0">
                          <a:solidFill>
                            <a:schemeClr val="bg1"/>
                          </a:solidFill>
                          <a:effectLst/>
                          <a:latin typeface="Marr Sans" panose="020B0604020202020204" charset="0"/>
                        </a:rPr>
                        <a:t>A young person representative from the local area</a:t>
                      </a:r>
                      <a:endPar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rPr>
                        <a:t>Youth Board Member</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251066983"/>
                  </a:ext>
                </a:extLst>
              </a:tr>
            </a:tbl>
          </a:graphicData>
        </a:graphic>
      </p:graphicFrame>
    </p:spTree>
    <p:extLst>
      <p:ext uri="{BB962C8B-B14F-4D97-AF65-F5344CB8AC3E}">
        <p14:creationId xmlns:p14="http://schemas.microsoft.com/office/powerpoint/2010/main" val="302600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685800" y="2121815"/>
            <a:ext cx="163449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New Board Membership Composition </a:t>
            </a:r>
            <a:b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br>
            <a:endPar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p>
            <a:pPr indent="226695"/>
            <a:endParaRPr lang="en-GB" sz="35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endParaRPr lang="en-GB" sz="35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426F6863-5341-D14C-5A92-1F582B867353}"/>
              </a:ext>
            </a:extLst>
          </p:cNvPr>
          <p:cNvGraphicFramePr>
            <a:graphicFrameLocks noGrp="1"/>
          </p:cNvGraphicFramePr>
          <p:nvPr>
            <p:extLst>
              <p:ext uri="{D42A27DB-BD31-4B8C-83A1-F6EECF244321}">
                <p14:modId xmlns:p14="http://schemas.microsoft.com/office/powerpoint/2010/main" val="156392709"/>
              </p:ext>
            </p:extLst>
          </p:nvPr>
        </p:nvGraphicFramePr>
        <p:xfrm>
          <a:off x="990600" y="3350477"/>
          <a:ext cx="15544800" cy="5374423"/>
        </p:xfrm>
        <a:graphic>
          <a:graphicData uri="http://schemas.openxmlformats.org/drawingml/2006/table">
            <a:tbl>
              <a:tblPr firstRow="1" firstCol="1" bandRow="1">
                <a:tableStyleId>{5C22544A-7EE6-4342-B048-85BDC9FD1C3A}</a:tableStyleId>
              </a:tblPr>
              <a:tblGrid>
                <a:gridCol w="3733800">
                  <a:extLst>
                    <a:ext uri="{9D8B030D-6E8A-4147-A177-3AD203B41FA5}">
                      <a16:colId xmlns:a16="http://schemas.microsoft.com/office/drawing/2014/main" val="3645884010"/>
                    </a:ext>
                  </a:extLst>
                </a:gridCol>
                <a:gridCol w="11811000">
                  <a:extLst>
                    <a:ext uri="{9D8B030D-6E8A-4147-A177-3AD203B41FA5}">
                      <a16:colId xmlns:a16="http://schemas.microsoft.com/office/drawing/2014/main" val="4129805380"/>
                    </a:ext>
                  </a:extLst>
                </a:gridCol>
              </a:tblGrid>
              <a:tr h="670560">
                <a:tc>
                  <a:txBody>
                    <a:bodyPr/>
                    <a:lstStyle/>
                    <a:p>
                      <a:pPr>
                        <a:spcAft>
                          <a:spcPts val="600"/>
                        </a:spcAft>
                      </a:pPr>
                      <a:r>
                        <a:rPr lang="en-GB" sz="2800" b="0" dirty="0">
                          <a:solidFill>
                            <a:schemeClr val="bg1"/>
                          </a:solidFill>
                          <a:effectLst/>
                          <a:latin typeface="Marr Sans Bold" pitchFamily="50" charset="0"/>
                        </a:rPr>
                        <a:t>Role</a:t>
                      </a:r>
                      <a:endParaRPr lang="en-GB" sz="2800" b="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Board Member x3</a:t>
                      </a:r>
                    </a:p>
                  </a:txBody>
                  <a:tcPr marL="68580" marR="68580" marT="0" marB="0" anchor="ctr">
                    <a:solidFill>
                      <a:schemeClr val="tx1"/>
                    </a:solidFill>
                  </a:tcPr>
                </a:tc>
                <a:extLst>
                  <a:ext uri="{0D108BD9-81ED-4DB2-BD59-A6C34878D82A}">
                    <a16:rowId xmlns:a16="http://schemas.microsoft.com/office/drawing/2014/main" val="933106209"/>
                  </a:ext>
                </a:extLst>
              </a:tr>
              <a:tr h="685800">
                <a:tc>
                  <a:txBody>
                    <a:bodyPr/>
                    <a:lstStyle/>
                    <a:p>
                      <a:r>
                        <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Time Commitment</a:t>
                      </a: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2 – 4 hours on a quarterly basis</a:t>
                      </a:r>
                    </a:p>
                  </a:txBody>
                  <a:tcPr marL="68580" marR="68580" marT="0" marB="0" anchor="ctr">
                    <a:solidFill>
                      <a:schemeClr val="tx1"/>
                    </a:solidFill>
                  </a:tcPr>
                </a:tc>
                <a:extLst>
                  <a:ext uri="{0D108BD9-81ED-4DB2-BD59-A6C34878D82A}">
                    <a16:rowId xmlns:a16="http://schemas.microsoft.com/office/drawing/2014/main" val="2147218381"/>
                  </a:ext>
                </a:extLst>
              </a:tr>
              <a:tr h="762000">
                <a:tc>
                  <a:txBody>
                    <a:bodyPr/>
                    <a:lstStyle/>
                    <a:p>
                      <a:pPr>
                        <a:spcAft>
                          <a:spcPts val="600"/>
                        </a:spcAft>
                      </a:pPr>
                      <a:r>
                        <a:rPr lang="en-GB" sz="2800" b="0" dirty="0">
                          <a:solidFill>
                            <a:schemeClr val="bg1"/>
                          </a:solidFill>
                          <a:effectLst/>
                          <a:latin typeface="Marr Sans" panose="020B0604020202020204" charset="0"/>
                        </a:rPr>
                        <a:t>Start Date</a:t>
                      </a:r>
                      <a:endPar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Expected to start from January 2025</a:t>
                      </a:r>
                    </a:p>
                  </a:txBody>
                  <a:tcPr marL="68580" marR="68580" marT="0" marB="0" anchor="ctr">
                    <a:solidFill>
                      <a:schemeClr val="tx1"/>
                    </a:solidFill>
                  </a:tcPr>
                </a:tc>
                <a:extLst>
                  <a:ext uri="{0D108BD9-81ED-4DB2-BD59-A6C34878D82A}">
                    <a16:rowId xmlns:a16="http://schemas.microsoft.com/office/drawing/2014/main" val="632629455"/>
                  </a:ext>
                </a:extLst>
              </a:tr>
              <a:tr h="0">
                <a:tc>
                  <a:txBody>
                    <a:bodyPr/>
                    <a:lstStyle/>
                    <a:p>
                      <a:pPr>
                        <a:spcAft>
                          <a:spcPts val="600"/>
                        </a:spcAft>
                      </a:pPr>
                      <a:r>
                        <a:rPr lang="en-GB" sz="2800" b="0" dirty="0">
                          <a:solidFill>
                            <a:schemeClr val="bg1"/>
                          </a:solidFill>
                          <a:effectLst/>
                          <a:latin typeface="Marr Sans" panose="020B0604020202020204" charset="0"/>
                        </a:rPr>
                        <a:t>Duration </a:t>
                      </a:r>
                      <a:endPar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Initial 2-year term (option for another 2-year extension based on good governance practices)</a:t>
                      </a:r>
                    </a:p>
                  </a:txBody>
                  <a:tcPr marL="68580" marR="68580" marT="0" marB="0" anchor="ctr">
                    <a:solidFill>
                      <a:schemeClr val="tx1"/>
                    </a:solidFill>
                  </a:tcPr>
                </a:tc>
                <a:extLst>
                  <a:ext uri="{0D108BD9-81ED-4DB2-BD59-A6C34878D82A}">
                    <a16:rowId xmlns:a16="http://schemas.microsoft.com/office/drawing/2014/main" val="4208148888"/>
                  </a:ext>
                </a:extLst>
              </a:tr>
              <a:tr h="777240">
                <a:tc>
                  <a:txBody>
                    <a:bodyPr/>
                    <a:lstStyle/>
                    <a:p>
                      <a:pPr>
                        <a:spcAft>
                          <a:spcPts val="600"/>
                        </a:spcAft>
                      </a:pPr>
                      <a:r>
                        <a:rPr lang="en-GB" sz="2800" b="0" dirty="0">
                          <a:solidFill>
                            <a:schemeClr val="bg1"/>
                          </a:solidFill>
                          <a:effectLst/>
                          <a:latin typeface="Marr Sans" panose="020B0604020202020204" charset="0"/>
                        </a:rPr>
                        <a:t>Appointment</a:t>
                      </a:r>
                      <a:endPar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Appointment by the Mayor of London</a:t>
                      </a:r>
                    </a:p>
                  </a:txBody>
                  <a:tcPr marL="68580" marR="68580" marT="0" marB="0" anchor="ctr">
                    <a:solidFill>
                      <a:schemeClr val="tx1"/>
                    </a:solidFill>
                  </a:tcPr>
                </a:tc>
                <a:extLst>
                  <a:ext uri="{0D108BD9-81ED-4DB2-BD59-A6C34878D82A}">
                    <a16:rowId xmlns:a16="http://schemas.microsoft.com/office/drawing/2014/main" val="2384491849"/>
                  </a:ext>
                </a:extLst>
              </a:tr>
              <a:tr h="777240">
                <a:tc>
                  <a:txBody>
                    <a:bodyPr/>
                    <a:lstStyle/>
                    <a:p>
                      <a:pPr>
                        <a:spcAft>
                          <a:spcPts val="600"/>
                        </a:spcAft>
                      </a:pPr>
                      <a:r>
                        <a:rPr lang="en-GB" sz="2800" b="0" dirty="0">
                          <a:solidFill>
                            <a:schemeClr val="bg1"/>
                          </a:solidFill>
                          <a:effectLst/>
                          <a:latin typeface="Marr Sans" panose="020B0604020202020204" charset="0"/>
                        </a:rPr>
                        <a:t>Location</a:t>
                      </a:r>
                      <a:endPar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City Hall (Royal Victoria Dock) and Newham Dockside (Royal Albert Dock)</a:t>
                      </a:r>
                    </a:p>
                  </a:txBody>
                  <a:tcPr marL="68580" marR="68580" marT="0" marB="0" anchor="ctr">
                    <a:solidFill>
                      <a:schemeClr val="tx1"/>
                    </a:solidFill>
                  </a:tcPr>
                </a:tc>
                <a:extLst>
                  <a:ext uri="{0D108BD9-81ED-4DB2-BD59-A6C34878D82A}">
                    <a16:rowId xmlns:a16="http://schemas.microsoft.com/office/drawing/2014/main" val="2427260376"/>
                  </a:ext>
                </a:extLst>
              </a:tr>
              <a:tr h="848143">
                <a:tc>
                  <a:txBody>
                    <a:bodyPr/>
                    <a:lstStyle/>
                    <a:p>
                      <a:pPr>
                        <a:spcAft>
                          <a:spcPts val="600"/>
                        </a:spcAft>
                      </a:pPr>
                      <a:r>
                        <a:rPr lang="en-GB" sz="2800" b="0" dirty="0">
                          <a:solidFill>
                            <a:schemeClr val="bg1"/>
                          </a:solidFill>
                          <a:effectLst/>
                          <a:latin typeface="Marr Sans" panose="020B0604020202020204" charset="0"/>
                        </a:rPr>
                        <a:t>Expenses</a:t>
                      </a:r>
                      <a:endParaRPr lang="en-GB" sz="2800" b="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txBody>
                  <a:tcPr marL="68580" marR="68580" marT="0" marB="0" anchor="ctr">
                    <a:solidFill>
                      <a:schemeClr val="tx1"/>
                    </a:solidFill>
                  </a:tcPr>
                </a:tc>
                <a:tc>
                  <a:txBody>
                    <a:bodyPr/>
                    <a:lstStyle/>
                    <a:p>
                      <a:pPr>
                        <a:spcAft>
                          <a:spcPts val="600"/>
                        </a:spcAf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Eligible for remuneration and expenses (see remuneration section below)</a:t>
                      </a:r>
                    </a:p>
                  </a:txBody>
                  <a:tcPr marL="68580" marR="68580" marT="0" marB="0" anchor="ctr">
                    <a:solidFill>
                      <a:schemeClr val="tx1"/>
                    </a:solidFill>
                  </a:tcPr>
                </a:tc>
                <a:extLst>
                  <a:ext uri="{0D108BD9-81ED-4DB2-BD59-A6C34878D82A}">
                    <a16:rowId xmlns:a16="http://schemas.microsoft.com/office/drawing/2014/main" val="251066983"/>
                  </a:ext>
                </a:extLst>
              </a:tr>
            </a:tbl>
          </a:graphicData>
        </a:graphic>
      </p:graphicFrame>
    </p:spTree>
    <p:extLst>
      <p:ext uri="{BB962C8B-B14F-4D97-AF65-F5344CB8AC3E}">
        <p14:creationId xmlns:p14="http://schemas.microsoft.com/office/powerpoint/2010/main" val="3146109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381000" y="2636357"/>
            <a:ext cx="8763000" cy="530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4400" dirty="0">
                <a:solidFill>
                  <a:schemeClr val="bg1"/>
                </a:solidFill>
                <a:effectLst/>
                <a:latin typeface="Marr Sans Bold" pitchFamily="50" charset="0"/>
                <a:ea typeface="Times New Roman" panose="02020603050405020304" pitchFamily="18" charset="0"/>
                <a:cs typeface="Times New Roman" panose="02020603050405020304" pitchFamily="18" charset="0"/>
              </a:rPr>
              <a:t>4.	Role Specification </a:t>
            </a:r>
          </a:p>
          <a:p>
            <a:pPr indent="226695"/>
            <a:endParaRPr lang="en-GB" sz="36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The role </a:t>
            </a:r>
          </a:p>
          <a:p>
            <a:pPr indent="226695"/>
            <a:br>
              <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We are seeking to appoint three Members to the Board who, collectively, will bring expertise in all three strategic outcomes. </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Members must have a deep understanding of the opportunities and challenges associated with achieving these outcomes.</a:t>
            </a:r>
          </a:p>
        </p:txBody>
      </p:sp>
      <p:pic>
        <p:nvPicPr>
          <p:cNvPr id="2" name="Picture 2">
            <a:extLst>
              <a:ext uri="{FF2B5EF4-FFF2-40B4-BE49-F238E27FC236}">
                <a16:creationId xmlns:a16="http://schemas.microsoft.com/office/drawing/2014/main" id="{76CD7C83-0433-D6BC-7D9B-E85CFD6561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929" r="15929"/>
          <a:stretch/>
        </p:blipFill>
        <p:spPr bwMode="auto">
          <a:xfrm>
            <a:off x="9982200" y="1638300"/>
            <a:ext cx="7467600" cy="7305261"/>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a:extLst>
              <a:ext uri="{FF2B5EF4-FFF2-40B4-BE49-F238E27FC236}">
                <a16:creationId xmlns:a16="http://schemas.microsoft.com/office/drawing/2014/main" id="{927E767A-568A-5A88-9E71-2C435F39E99A}"/>
              </a:ext>
            </a:extLst>
          </p:cNvPr>
          <p:cNvSpPr/>
          <p:nvPr/>
        </p:nvSpPr>
        <p:spPr>
          <a:xfrm>
            <a:off x="9677400" y="1638299"/>
            <a:ext cx="7772400" cy="73052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6454" t="-43198" r="-58987" b="-8844"/>
            </a:stretch>
          </a:blipFill>
        </p:spPr>
        <p:txBody>
          <a:bodyPr/>
          <a:lstStyle/>
          <a:p>
            <a:endParaRPr lang="en-GB" dirty="0"/>
          </a:p>
        </p:txBody>
      </p:sp>
    </p:spTree>
    <p:extLst>
      <p:ext uri="{BB962C8B-B14F-4D97-AF65-F5344CB8AC3E}">
        <p14:creationId xmlns:p14="http://schemas.microsoft.com/office/powerpoint/2010/main" val="1564601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1783986"/>
            <a:ext cx="16497300" cy="70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Duties </a:t>
            </a:r>
          </a:p>
          <a:p>
            <a:pPr indent="226695"/>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Attend and contribute to quarterly Board meetings, having prepared appropriately. Meetings are usually held quarterly. Attend and contribute to any sub-groups as assigned</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Provide leadership and strategic direction to the Royal Docks Team and drive forward regeneration and economic growth opportunities within the Royal Docks</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Oversee the implementation of the Royal Docks Delivery Plan and monitor the delivery and performance of the Royal Docks Team</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Contribute to the development of strategies, policies and plans, including taking a role in developing a long-term vision for economic development across the Royal Docks</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Ensure that the Board, in reaching decisions, acts consistently with the GLA’s statutory obligations and the GLA’s decision-making framework</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Promote a high standard of decision making and oversight of the administration of any funds distributed by the Board including retained business rates in the Royal Docks Enterprise Zone</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Ensure that the diversity of London’s communities and economy is reflected in the work of the Board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Represent the Board and act as an ambassador for the Mayor and London.</a:t>
            </a:r>
          </a:p>
        </p:txBody>
      </p:sp>
      <p:pic>
        <p:nvPicPr>
          <p:cNvPr id="2" name="Picture 1" descr="A black and white image of a triangle&#10;&#10;Description automatically generated with medium confidence">
            <a:extLst>
              <a:ext uri="{FF2B5EF4-FFF2-40B4-BE49-F238E27FC236}">
                <a16:creationId xmlns:a16="http://schemas.microsoft.com/office/drawing/2014/main" id="{161D35D9-73E8-B428-9BCC-18D67AF0B06B}"/>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a:off x="5591640" y="-1304820"/>
            <a:ext cx="6838019" cy="3550174"/>
          </a:xfrm>
          <a:prstGeom prst="rect">
            <a:avLst/>
          </a:prstGeom>
        </p:spPr>
      </p:pic>
    </p:spTree>
    <p:extLst>
      <p:ext uri="{BB962C8B-B14F-4D97-AF65-F5344CB8AC3E}">
        <p14:creationId xmlns:p14="http://schemas.microsoft.com/office/powerpoint/2010/main" val="2611886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2591901"/>
            <a:ext cx="1649730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Criteria</a:t>
            </a:r>
          </a:p>
          <a:p>
            <a:pPr indent="226695"/>
            <a:endPar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To fulfil the role of Member, applicants will have:</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Senior and substantial experience in their relevant sector</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An ability to contribute effectively in developing strategy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An ability to drive improvement in the delivery and implementation of the five-year delivery plan</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High level experience of representing and/or influencing bodies</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An ability to represent the Mayor and the Board effectively to external stakeholders</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An ability to act as a conduit between the Board and their respective professional communities</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An ability to engage the confidence of the Mayor and represent his vision, values and objectives.</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The capacity to contribute analysis and insight at different scales: regional, pan-London and local.</a:t>
            </a:r>
          </a:p>
        </p:txBody>
      </p:sp>
      <p:pic>
        <p:nvPicPr>
          <p:cNvPr id="2" name="Picture 1" descr="A black square with white border&#10;&#10;Description automatically generated with medium confidence">
            <a:extLst>
              <a:ext uri="{FF2B5EF4-FFF2-40B4-BE49-F238E27FC236}">
                <a16:creationId xmlns:a16="http://schemas.microsoft.com/office/drawing/2014/main" id="{25F25C38-FA52-B474-1592-9575CB07AD55}"/>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rot="5400000">
            <a:off x="11087324" y="-1067024"/>
            <a:ext cx="7447619" cy="3866667"/>
          </a:xfrm>
          <a:prstGeom prst="rect">
            <a:avLst/>
          </a:prstGeom>
        </p:spPr>
      </p:pic>
    </p:spTree>
    <p:extLst>
      <p:ext uri="{BB962C8B-B14F-4D97-AF65-F5344CB8AC3E}">
        <p14:creationId xmlns:p14="http://schemas.microsoft.com/office/powerpoint/2010/main" val="3357933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2214875"/>
            <a:ext cx="1649730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Profile of successful candidates</a:t>
            </a:r>
          </a:p>
          <a:p>
            <a:pPr indent="226695"/>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We are looking to appoint three Members with expertise in one or more of the following sectors:</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economic growth and development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the night-time economy, retail, hospitality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social infrastructure</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environmental sustainability</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cultural placemaking</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marketing and communications</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community engagement</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Our ambition is that one appointee will particularly champion progress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against a key outcome most relevant to their background:</a:t>
            </a:r>
          </a:p>
        </p:txBody>
      </p:sp>
      <p:pic>
        <p:nvPicPr>
          <p:cNvPr id="2" name="Picture 1" descr="A black square with white border&#10;&#10;Description automatically generated with medium confidence">
            <a:extLst>
              <a:ext uri="{FF2B5EF4-FFF2-40B4-BE49-F238E27FC236}">
                <a16:creationId xmlns:a16="http://schemas.microsoft.com/office/drawing/2014/main" id="{A1DCFD84-04B1-8B49-0595-6991B1306314}"/>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rot="5400000">
            <a:off x="11598347" y="6781576"/>
            <a:ext cx="7447619" cy="3866667"/>
          </a:xfrm>
          <a:prstGeom prst="rect">
            <a:avLst/>
          </a:prstGeom>
        </p:spPr>
      </p:pic>
    </p:spTree>
    <p:extLst>
      <p:ext uri="{BB962C8B-B14F-4D97-AF65-F5344CB8AC3E}">
        <p14:creationId xmlns:p14="http://schemas.microsoft.com/office/powerpoint/2010/main" val="411997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381000" y="2765658"/>
            <a:ext cx="9220200" cy="580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1. Prosperity, Growth &amp; Investment</a:t>
            </a: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We are looking for someone with economic development expertise spanning employment and skills, business support and area-based regeneration. </a:t>
            </a:r>
          </a:p>
          <a:p>
            <a:pPr marL="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With experience of delivering a significant strategy or programme, you will have led project development and management, worked closely with the community, consultant teams and a diverse range of partners as well as budget oversight responsibilities .</a:t>
            </a: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2" name="Picture 2">
            <a:extLst>
              <a:ext uri="{FF2B5EF4-FFF2-40B4-BE49-F238E27FC236}">
                <a16:creationId xmlns:a16="http://schemas.microsoft.com/office/drawing/2014/main" id="{76CD7C83-0433-D6BC-7D9B-E85CFD6561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929" r="15929"/>
          <a:stretch/>
        </p:blipFill>
        <p:spPr bwMode="auto">
          <a:xfrm>
            <a:off x="9982200" y="1638300"/>
            <a:ext cx="7467600" cy="73052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C9C53D8-9396-70CF-6E02-A16019681814}"/>
              </a:ext>
            </a:extLst>
          </p:cNvPr>
          <p:cNvPicPr>
            <a:picLocks noChangeAspect="1"/>
          </p:cNvPicPr>
          <p:nvPr/>
        </p:nvPicPr>
        <p:blipFill>
          <a:blip r:embed="rId4"/>
          <a:stretch>
            <a:fillRect/>
          </a:stretch>
        </p:blipFill>
        <p:spPr>
          <a:xfrm>
            <a:off x="9851291" y="1615370"/>
            <a:ext cx="7729417" cy="7351119"/>
          </a:xfrm>
          <a:prstGeom prst="rect">
            <a:avLst/>
          </a:prstGeom>
        </p:spPr>
      </p:pic>
    </p:spTree>
    <p:extLst>
      <p:ext uri="{BB962C8B-B14F-4D97-AF65-F5344CB8AC3E}">
        <p14:creationId xmlns:p14="http://schemas.microsoft.com/office/powerpoint/2010/main" val="2195885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468242"/>
            <a:ext cx="16687800" cy="972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br>
              <a:rPr kumimoji="0" lang="en-GB" altLang="en-US" sz="2800" b="0" i="0" u="none" strike="noStrike" cap="none" normalizeH="0" baseline="0" dirty="0">
                <a:ln>
                  <a:noFill/>
                </a:ln>
                <a:solidFill>
                  <a:schemeClr val="bg1"/>
                </a:solidFill>
                <a:effectLst/>
                <a:latin typeface="Marr Sans" panose="020B0604020202020204" charset="0"/>
                <a:ea typeface="Times New Roman" panose="02020603050405020304" pitchFamily="18" charset="0"/>
                <a:cs typeface="Aharoni" panose="02010803020104030203" pitchFamily="2" charset="-79"/>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Dear Applicant,</a:t>
            </a:r>
          </a:p>
          <a:p>
            <a: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Membership of the Royal Docks Enterprise Zone Programme Board. Thank you for your interest in becoming a Member of the Royal Docks Enterprise Zone Programme Board. </a:t>
            </a: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This Recruitment Pack provides you with information on the Board’s role and responsibilities and details about the application process for the role of a Member.</a:t>
            </a: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For a confidential discussion about the positions, please contact Daniel Bridge </a:t>
            </a:r>
          </a:p>
          <a:p>
            <a:r>
              <a:rPr lang="en-GB" sz="2800" u="sng" dirty="0" err="1">
                <a:solidFill>
                  <a:schemeClr val="bg1"/>
                </a:solidFill>
                <a:effectLst/>
                <a:latin typeface="Marr Sans" panose="020B060402020202020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Daniel.bridge@royaldocks.london</a:t>
            </a: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a:p>
            <a:pPr fontAlgn="auto" hangingPunct="1">
              <a:spcAft>
                <a:spcPts val="1200"/>
              </a:spcAft>
              <a:tabLst>
                <a:tab pos="457200" algn="l"/>
                <a:tab pos="457200" algn="l"/>
              </a:tabLst>
            </a:pPr>
            <a:r>
              <a:rPr lang="en-GB" sz="2800" dirty="0">
                <a:solidFill>
                  <a:schemeClr val="bg1"/>
                </a:solidFill>
                <a:effectLst/>
                <a:latin typeface="Marr Sans" panose="020B0604020202020204" charset="0"/>
                <a:ea typeface="Times New Roman" panose="02020603050405020304" pitchFamily="18" charset="0"/>
                <a:cs typeface="Arial" panose="020B0604020202020204" pitchFamily="34" charset="0"/>
              </a:rPr>
              <a:t>We look forward to receiving your application.</a:t>
            </a:r>
            <a:br>
              <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rPr>
            </a:br>
            <a:br>
              <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rPr>
            </a:br>
            <a:r>
              <a:rPr lang="en-GB" altLang="en-US" sz="2800" dirty="0">
                <a:solidFill>
                  <a:schemeClr val="bg1"/>
                </a:solidFill>
                <a:latin typeface="Marr Sans" panose="020B0604020202020204" charset="0"/>
                <a:cs typeface="Aharoni" panose="02010803020104030203" pitchFamily="2" charset="-79"/>
              </a:rPr>
              <a:t>Yours sincerely,</a:t>
            </a:r>
            <a: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b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b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b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b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b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Sadiq Khan</a:t>
            </a:r>
            <a:br>
              <a:rPr lang="en-GB" sz="2800" b="1" dirty="0">
                <a:solidFill>
                  <a:schemeClr val="bg1"/>
                </a:solidFill>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Mayor of London</a:t>
            </a:r>
          </a:p>
          <a:p>
            <a:pPr marL="0" marR="0" lvl="0" indent="0" algn="l" defTabSz="914400" rtl="0" eaLnBrk="0" fontAlgn="base" latinLnBrk="0" hangingPunct="0">
              <a:lnSpc>
                <a:spcPct val="100000"/>
              </a:lnSpc>
              <a:spcBef>
                <a:spcPct val="0"/>
              </a:spcBef>
              <a:spcAft>
                <a:spcPct val="0"/>
              </a:spcAft>
              <a:buClrTx/>
              <a:buSzTx/>
              <a:tabLst>
                <a:tab pos="457200" algn="l"/>
              </a:tabLst>
            </a:pPr>
            <a:endParaRPr kumimoji="0" lang="en-GB" altLang="en-US" sz="2800" b="0" i="0" u="none" strike="noStrike" cap="none" normalizeH="0" baseline="0" dirty="0">
              <a:ln>
                <a:noFill/>
              </a:ln>
              <a:solidFill>
                <a:schemeClr val="bg1"/>
              </a:solidFill>
              <a:effectLst/>
              <a:latin typeface="Marr Sans" panose="020B0604020202020204" charset="0"/>
              <a:cs typeface="Aharoni" panose="02010803020104030203" pitchFamily="2" charset="-79"/>
            </a:endParaRPr>
          </a:p>
        </p:txBody>
      </p:sp>
      <p:pic>
        <p:nvPicPr>
          <p:cNvPr id="2054" name="Picture 1">
            <a:extLst>
              <a:ext uri="{FF2B5EF4-FFF2-40B4-BE49-F238E27FC236}">
                <a16:creationId xmlns:a16="http://schemas.microsoft.com/office/drawing/2014/main" id="{277CF924-0FBD-3A5D-FBF3-48AACD996E98}"/>
              </a:ext>
            </a:extLst>
          </p:cNvPr>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81000" y="6897901"/>
            <a:ext cx="3709225" cy="17386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34FB572-AE4A-EC81-FBEA-68ECBC405AA5}"/>
              </a:ext>
            </a:extLst>
          </p:cNvPr>
          <p:cNvPicPr>
            <a:picLocks noChangeAspect="1"/>
          </p:cNvPicPr>
          <p:nvPr/>
        </p:nvPicPr>
        <p:blipFill>
          <a:blip r:embed="rId5"/>
          <a:stretch>
            <a:fillRect/>
          </a:stretch>
        </p:blipFill>
        <p:spPr>
          <a:xfrm>
            <a:off x="8181975" y="7043351"/>
            <a:ext cx="3095625" cy="1447800"/>
          </a:xfrm>
          <a:prstGeom prst="rect">
            <a:avLst/>
          </a:prstGeom>
        </p:spPr>
      </p:pic>
      <p:sp>
        <p:nvSpPr>
          <p:cNvPr id="7" name="TextBox 6">
            <a:extLst>
              <a:ext uri="{FF2B5EF4-FFF2-40B4-BE49-F238E27FC236}">
                <a16:creationId xmlns:a16="http://schemas.microsoft.com/office/drawing/2014/main" id="{D0489069-58FB-E22B-B7EC-ADC09790ACE3}"/>
              </a:ext>
            </a:extLst>
          </p:cNvPr>
          <p:cNvSpPr txBox="1"/>
          <p:nvPr/>
        </p:nvSpPr>
        <p:spPr>
          <a:xfrm>
            <a:off x="8181975" y="8627075"/>
            <a:ext cx="5362575" cy="954107"/>
          </a:xfrm>
          <a:prstGeom prst="rect">
            <a:avLst/>
          </a:prstGeom>
          <a:noFill/>
        </p:spPr>
        <p:txBody>
          <a:bodyPr wrap="square" rtlCol="0">
            <a:spAutoFit/>
          </a:bodyPr>
          <a:lstStyle/>
          <a:p>
            <a:r>
              <a:rPr lang="en-GB" sz="2800" b="1" dirty="0" err="1">
                <a:solidFill>
                  <a:schemeClr val="bg1"/>
                </a:solidFill>
                <a:effectLst/>
                <a:latin typeface="Marr Sans" panose="020B0604020202020204" charset="0"/>
                <a:ea typeface="Times New Roman" panose="02020603050405020304" pitchFamily="18" charset="0"/>
                <a:cs typeface="Times New Roman" panose="02020603050405020304" pitchFamily="18" charset="0"/>
              </a:rPr>
              <a:t>Rokhsana</a:t>
            </a:r>
            <a: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Fiaz OBE</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Mayor of Newham</a:t>
            </a:r>
          </a:p>
        </p:txBody>
      </p:sp>
    </p:spTree>
    <p:extLst>
      <p:ext uri="{BB962C8B-B14F-4D97-AF65-F5344CB8AC3E}">
        <p14:creationId xmlns:p14="http://schemas.microsoft.com/office/powerpoint/2010/main" val="2640278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609600" y="3157078"/>
            <a:ext cx="876300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2. Sustainability &amp; Wellbeing </a:t>
            </a: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We are looking for someone with significant experience of regeneration or development, including the management of large projects from initiation to completion. </a:t>
            </a:r>
          </a:p>
          <a:p>
            <a:pPr marL="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Significant experience with sustainable development and an understanding of the principles of place-making are essential. </a:t>
            </a:r>
          </a:p>
          <a:p>
            <a:pPr marL="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p:txBody>
      </p:sp>
      <p:pic>
        <p:nvPicPr>
          <p:cNvPr id="2" name="Picture 2">
            <a:extLst>
              <a:ext uri="{FF2B5EF4-FFF2-40B4-BE49-F238E27FC236}">
                <a16:creationId xmlns:a16="http://schemas.microsoft.com/office/drawing/2014/main" id="{76CD7C83-0433-D6BC-7D9B-E85CFD6561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929" r="15929"/>
          <a:stretch/>
        </p:blipFill>
        <p:spPr bwMode="auto">
          <a:xfrm>
            <a:off x="9982200" y="1638300"/>
            <a:ext cx="7467600" cy="7305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11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609600" y="2941632"/>
            <a:ext cx="8763000"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2. Sustainability &amp; Wellbeing </a:t>
            </a: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You will also bring experience of collaborating with a diverse array of partners and communities towards these aims. </a:t>
            </a:r>
          </a:p>
          <a:p>
            <a:pPr marL="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Our ambition is for the Royal Docks to lead the way in sustainable investment and development, with six distinct waterside neighbourhoods that provide resilient, vibrant, and healthy places, where both nature and residents can thrive.</a:t>
            </a:r>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2" name="Picture 2">
            <a:extLst>
              <a:ext uri="{FF2B5EF4-FFF2-40B4-BE49-F238E27FC236}">
                <a16:creationId xmlns:a16="http://schemas.microsoft.com/office/drawing/2014/main" id="{76CD7C83-0433-D6BC-7D9B-E85CFD6561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929" r="15929"/>
          <a:stretch/>
        </p:blipFill>
        <p:spPr bwMode="auto">
          <a:xfrm>
            <a:off x="9982200" y="1638300"/>
            <a:ext cx="7467600" cy="73052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ng shot of a garden&#10;&#10;Description automatically generated">
            <a:extLst>
              <a:ext uri="{FF2B5EF4-FFF2-40B4-BE49-F238E27FC236}">
                <a16:creationId xmlns:a16="http://schemas.microsoft.com/office/drawing/2014/main" id="{25999A73-31E0-ADB2-5B0C-4991C04D15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74" t="-1" r="12919" b="-1"/>
          <a:stretch/>
        </p:blipFill>
        <p:spPr>
          <a:xfrm>
            <a:off x="9856875" y="1678482"/>
            <a:ext cx="7684051" cy="7305260"/>
          </a:xfrm>
          <a:prstGeom prst="rect">
            <a:avLst/>
          </a:prstGeom>
        </p:spPr>
      </p:pic>
    </p:spTree>
    <p:extLst>
      <p:ext uri="{BB962C8B-B14F-4D97-AF65-F5344CB8AC3E}">
        <p14:creationId xmlns:p14="http://schemas.microsoft.com/office/powerpoint/2010/main" val="3446945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2861206"/>
            <a:ext cx="876300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3. Culture &amp; Community </a:t>
            </a:r>
            <a:b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From animating key sites and attracting large-scale public events, to fostering community arts participation, your challenge is support us in positioning the Royal Docks as a world-class cultural and commercial destination through marketing, communications, and the strategic development and implementation of a complex cultural place-making programme.</a:t>
            </a:r>
            <a:endParaRPr lang="en-US" sz="2800" dirty="0">
              <a:solidFill>
                <a:schemeClr val="bg1"/>
              </a:solidFill>
              <a:latin typeface="Marr Sans"/>
            </a:endParaRP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4" name="Picture 3" descr="A person's face on a wall&#10;&#10;Description automatically generated">
            <a:extLst>
              <a:ext uri="{FF2B5EF4-FFF2-40B4-BE49-F238E27FC236}">
                <a16:creationId xmlns:a16="http://schemas.microsoft.com/office/drawing/2014/main" id="{08E74144-D287-C23C-A8FF-AA017022137D}"/>
              </a:ext>
            </a:extLst>
          </p:cNvPr>
          <p:cNvPicPr>
            <a:picLocks noChangeAspect="1"/>
          </p:cNvPicPr>
          <p:nvPr/>
        </p:nvPicPr>
        <p:blipFill rotWithShape="1">
          <a:blip r:embed="rId3">
            <a:extLst>
              <a:ext uri="{28A0092B-C50C-407E-A947-70E740481C1C}">
                <a14:useLocalDpi xmlns:a14="http://schemas.microsoft.com/office/drawing/2010/main" val="0"/>
              </a:ext>
            </a:extLst>
          </a:blip>
          <a:srcRect l="15318" t="1706" r="22583" b="3754"/>
          <a:stretch/>
        </p:blipFill>
        <p:spPr>
          <a:xfrm>
            <a:off x="9753600" y="1678481"/>
            <a:ext cx="7911836" cy="7305262"/>
          </a:xfrm>
          <a:prstGeom prst="rect">
            <a:avLst/>
          </a:prstGeom>
        </p:spPr>
      </p:pic>
    </p:spTree>
    <p:extLst>
      <p:ext uri="{BB962C8B-B14F-4D97-AF65-F5344CB8AC3E}">
        <p14:creationId xmlns:p14="http://schemas.microsoft.com/office/powerpoint/2010/main" val="247667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1999431"/>
            <a:ext cx="8763000" cy="666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3. Culture &amp; Community </a:t>
            </a:r>
            <a:b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This will include working in partnership with a diverse stakeholder group to attract local, national and international audiences. </a:t>
            </a:r>
          </a:p>
          <a:p>
            <a:pPr marL="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We are looking for someone with significant experience at a senior level within a high-profile organisation, with a proven track record in managing the delivery of complex cross-organisational projects. </a:t>
            </a:r>
          </a:p>
          <a:p>
            <a:pPr marL="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This should ideally include the management of politically sensitive strategic programmes and events, and  a track-record in delivering a sponsorship or fundraising income stream.</a:t>
            </a:r>
          </a:p>
        </p:txBody>
      </p:sp>
      <p:pic>
        <p:nvPicPr>
          <p:cNvPr id="2" name="Picture 2" descr=" Located between Canary Wharf and London City Airport, the dock is home to a wide range of watersports. ">
            <a:extLst>
              <a:ext uri="{FF2B5EF4-FFF2-40B4-BE49-F238E27FC236}">
                <a16:creationId xmlns:a16="http://schemas.microsoft.com/office/drawing/2014/main" id="{76CD7C83-0433-D6BC-7D9B-E85CFD656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67" r="23332"/>
          <a:stretch/>
        </p:blipFill>
        <p:spPr bwMode="auto">
          <a:xfrm>
            <a:off x="9906000" y="1490869"/>
            <a:ext cx="7467600" cy="7305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676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2268735"/>
            <a:ext cx="861060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28600"/>
            <a:r>
              <a:rPr lang="en-GB" sz="2800" dirty="0">
                <a:solidFill>
                  <a:schemeClr val="bg1"/>
                </a:solidFill>
                <a:effectLst/>
                <a:latin typeface="Marr Sans" panose="020B0604020202020204" charset="0"/>
                <a:ea typeface="MS Mincho" panose="02020609040205080304" pitchFamily="49" charset="-128"/>
                <a:cs typeface="Times New Roman" panose="02020603050405020304" pitchFamily="18" charset="0"/>
              </a:rPr>
              <a:t>The successful candidates will be the individuals who best meet the criteria listed in the role specification above and have relevant expertise or understanding of one or more of the sectors identified above. </a:t>
            </a:r>
          </a:p>
          <a:p>
            <a:pPr marL="228600"/>
            <a:endParaRPr lang="en-GB" sz="2800" dirty="0">
              <a:solidFill>
                <a:schemeClr val="bg1"/>
              </a:solidFill>
              <a:latin typeface="Marr Sans" panose="020B0604020202020204" charset="0"/>
              <a:ea typeface="MS Mincho" panose="02020609040205080304" pitchFamily="49" charset="-128"/>
              <a:cs typeface="Times New Roman" panose="02020603050405020304" pitchFamily="18" charset="0"/>
            </a:endParaRPr>
          </a:p>
          <a:p>
            <a:pPr marL="228600"/>
            <a:r>
              <a:rPr lang="en-GB" sz="2800" dirty="0">
                <a:solidFill>
                  <a:schemeClr val="bg1"/>
                </a:solidFill>
                <a:effectLst/>
                <a:latin typeface="Marr Sans" panose="020B0604020202020204" charset="0"/>
                <a:ea typeface="MS Mincho" panose="02020609040205080304" pitchFamily="49" charset="-128"/>
                <a:cs typeface="Times New Roman" panose="02020603050405020304" pitchFamily="18" charset="0"/>
              </a:rPr>
              <a:t>We are particularly interested in applicants who live or work in east London from the business, voluntary or community sectors, including a prominent member of the Newham business community. </a:t>
            </a:r>
          </a:p>
          <a:p>
            <a:pPr marL="228600"/>
            <a:endParaRPr lang="en-GB" sz="2800" dirty="0">
              <a:solidFill>
                <a:schemeClr val="bg1"/>
              </a:solidFill>
              <a:effectLst/>
              <a:latin typeface="Marr Sans" panose="020B0604020202020204" charset="0"/>
              <a:ea typeface="MS Mincho" panose="02020609040205080304" pitchFamily="49" charset="-128"/>
              <a:cs typeface="Times New Roman" panose="02020603050405020304" pitchFamily="18" charset="0"/>
            </a:endParaRPr>
          </a:p>
          <a:p>
            <a:pPr marL="228600"/>
            <a:r>
              <a:rPr lang="en-GB" sz="2800" dirty="0">
                <a:solidFill>
                  <a:schemeClr val="bg1"/>
                </a:solidFill>
                <a:effectLst/>
                <a:latin typeface="Marr Sans" panose="020B0604020202020204" charset="0"/>
                <a:ea typeface="MS Mincho" panose="02020609040205080304" pitchFamily="49" charset="-128"/>
                <a:cs typeface="Times New Roman" panose="02020603050405020304" pitchFamily="18" charset="0"/>
              </a:rPr>
              <a:t>We strongly welcome and encourage applications from individuals who identify as female, come from culturally diverse backgrounds, or have a disability. </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2" name="Picture 2" descr="Dockyards Summer Series | Royal Docks">
            <a:extLst>
              <a:ext uri="{FF2B5EF4-FFF2-40B4-BE49-F238E27FC236}">
                <a16:creationId xmlns:a16="http://schemas.microsoft.com/office/drawing/2014/main" id="{FF92BAD6-0472-1034-656B-D173711E7A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61" t="9197" r="20567"/>
          <a:stretch/>
        </p:blipFill>
        <p:spPr bwMode="auto">
          <a:xfrm>
            <a:off x="9753600" y="1790700"/>
            <a:ext cx="7538726" cy="740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16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990600" y="1056753"/>
            <a:ext cx="16497300" cy="84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lvl="0">
              <a:tabLst>
                <a:tab pos="228600" algn="l"/>
              </a:tabLst>
            </a:pPr>
            <a:r>
              <a:rPr lang="en-GB" sz="3500" b="1" kern="0" dirty="0">
                <a:solidFill>
                  <a:schemeClr val="bg1"/>
                </a:solidFill>
                <a:latin typeface="Marr Sans Bold" pitchFamily="50" charset="0"/>
                <a:cs typeface="Times New Roman" panose="02020603050405020304" pitchFamily="18" charset="0"/>
              </a:rPr>
              <a:t>5</a:t>
            </a:r>
            <a:r>
              <a:rPr lang="en-GB" sz="3500" b="1" kern="0" dirty="0">
                <a:solidFill>
                  <a:schemeClr val="bg1"/>
                </a:solidFill>
                <a:effectLst/>
                <a:latin typeface="Marr Sans Bold" pitchFamily="50" charset="0"/>
                <a:cs typeface="Times New Roman" panose="02020603050405020304" pitchFamily="18" charset="0"/>
              </a:rPr>
              <a:t>. Appointment Details</a:t>
            </a:r>
          </a:p>
          <a:p>
            <a:pPr marL="228600"/>
            <a:r>
              <a:rPr lang="en-GB" sz="35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endParaRPr lang="en-GB" sz="35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Bold" pitchFamily="50" charset="0"/>
                <a:ea typeface="MS Mincho" panose="02020609040205080304" pitchFamily="49" charset="-128"/>
                <a:cs typeface="Times New Roman" panose="02020603050405020304" pitchFamily="18" charset="0"/>
              </a:rPr>
              <a:t>Time Commitment </a:t>
            </a:r>
            <a:endPar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p>
            <a:pPr marL="685800" indent="-457200">
              <a:buFont typeface="Arial" panose="020B0604020202020204" pitchFamily="34" charset="0"/>
              <a:buChar char="•"/>
            </a:pPr>
            <a:r>
              <a:rPr lang="en-GB" sz="2800" dirty="0">
                <a:solidFill>
                  <a:schemeClr val="bg1"/>
                </a:solidFill>
                <a:effectLst/>
                <a:latin typeface="Marr Sans" panose="020B0604020202020204" charset="0"/>
                <a:ea typeface="MS Mincho" panose="02020609040205080304" pitchFamily="49" charset="-128"/>
                <a:cs typeface="Times New Roman" panose="02020603050405020304" pitchFamily="18" charset="0"/>
              </a:rPr>
              <a:t>The Board meets quarterly at the Royal Docks (Newham Dockside or City Hall). </a:t>
            </a:r>
          </a:p>
          <a:p>
            <a:r>
              <a:rPr lang="en-GB" sz="2800" b="1"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Bold" pitchFamily="50" charset="0"/>
                <a:ea typeface="MS Mincho" panose="02020609040205080304" pitchFamily="49" charset="-128"/>
                <a:cs typeface="Times New Roman" panose="02020603050405020304" pitchFamily="18" charset="0"/>
              </a:rPr>
              <a:t>Remuneration and Expenses</a:t>
            </a:r>
            <a:endPar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p>
            <a:pPr marL="685800" indent="-457200">
              <a:buFont typeface="Arial" panose="020B0604020202020204" pitchFamily="34" charset="0"/>
              <a:buChar char="•"/>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Members may be able to claim a stipend of £50 per hour (e.g. if unemployed, freelance</a:t>
            </a:r>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in education, or on the National / London Living Wage.) up to £200 per meeting.</a:t>
            </a:r>
          </a:p>
          <a:p>
            <a:pPr marL="228600"/>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685800" indent="-457200">
              <a:buFont typeface="Arial" panose="020B0604020202020204" pitchFamily="34" charset="0"/>
              <a:buChar char="•"/>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Members are entitled to reimbursement for reasonable travel expenses incurred in the performance of their role, in line with the GLA’s Expenses and Benefits Framework.</a:t>
            </a:r>
          </a:p>
          <a:p>
            <a:pPr marL="228600"/>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Bold" pitchFamily="50" charset="0"/>
                <a:ea typeface="MS Mincho" panose="02020609040205080304" pitchFamily="49" charset="-128"/>
                <a:cs typeface="Times New Roman" panose="02020603050405020304" pitchFamily="18" charset="0"/>
              </a:rPr>
              <a:t>Term of the Appointment </a:t>
            </a:r>
            <a:endPar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p>
            <a:pPr marL="685800" indent="-457200">
              <a:buFont typeface="Arial" panose="020B0604020202020204" pitchFamily="34" charset="0"/>
              <a:buChar char="•"/>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term of the appointment will be specified by the Mayor but is likely to coincide with the current London Mayoral term, which ends in </a:t>
            </a:r>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May 2028</a:t>
            </a: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The appointment will be structured as an initial two-year term, with an option for a two-year extension based on good governance practices.</a:t>
            </a: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a:p>
            <a:pPr marL="226695"/>
            <a:r>
              <a:rPr lang="en-GB" sz="2800" dirty="0">
                <a:solidFill>
                  <a:schemeClr val="bg1"/>
                </a:solidFill>
                <a:effectLst/>
                <a:latin typeface="Marr Sans Bold" pitchFamily="50" charset="0"/>
                <a:ea typeface="MS Mincho" panose="02020609040205080304" pitchFamily="49" charset="-128"/>
                <a:cs typeface="Times New Roman" panose="02020603050405020304" pitchFamily="18" charset="0"/>
              </a:rPr>
              <a:t>Start Date </a:t>
            </a:r>
            <a:endPar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p>
            <a:pPr marL="685800" indent="-457200">
              <a:buFont typeface="Arial" panose="020B0604020202020204" pitchFamily="34" charset="0"/>
              <a:buChar char="•"/>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Appointees are expected to be available to take up their role from </a:t>
            </a:r>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January 2025.</a:t>
            </a:r>
          </a:p>
        </p:txBody>
      </p:sp>
      <p:pic>
        <p:nvPicPr>
          <p:cNvPr id="2" name="Picture 1" descr="A black square with white border&#10;&#10;Description automatically generated with medium confidence">
            <a:extLst>
              <a:ext uri="{FF2B5EF4-FFF2-40B4-BE49-F238E27FC236}">
                <a16:creationId xmlns:a16="http://schemas.microsoft.com/office/drawing/2014/main" id="{83A2CB47-5B6C-1A68-1381-306EB1967A15}"/>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rot="5400000">
            <a:off x="13449524" y="-1448024"/>
            <a:ext cx="7447619" cy="3866667"/>
          </a:xfrm>
          <a:prstGeom prst="rect">
            <a:avLst/>
          </a:prstGeom>
        </p:spPr>
      </p:pic>
    </p:spTree>
    <p:extLst>
      <p:ext uri="{BB962C8B-B14F-4D97-AF65-F5344CB8AC3E}">
        <p14:creationId xmlns:p14="http://schemas.microsoft.com/office/powerpoint/2010/main" val="997140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79BF91-53A7-3CCB-7A0C-3D8B2E9ECAB8}"/>
              </a:ext>
            </a:extLst>
          </p:cNvPr>
          <p:cNvSpPr txBox="1"/>
          <p:nvPr/>
        </p:nvSpPr>
        <p:spPr>
          <a:xfrm>
            <a:off x="1143000" y="2324100"/>
            <a:ext cx="14554200" cy="6878806"/>
          </a:xfrm>
          <a:prstGeom prst="rect">
            <a:avLst/>
          </a:prstGeom>
          <a:noFill/>
        </p:spPr>
        <p:txBody>
          <a:bodyPr wrap="square">
            <a:spAutoFit/>
          </a:bodyPr>
          <a:lstStyle/>
          <a:p>
            <a:pPr lvl="0">
              <a:tabLst>
                <a:tab pos="228600" algn="l"/>
              </a:tabLst>
            </a:pPr>
            <a:r>
              <a:rPr lang="en-GB" sz="3500" b="1" kern="0" dirty="0">
                <a:solidFill>
                  <a:schemeClr val="bg1"/>
                </a:solidFill>
                <a:latin typeface="Marr Sans Bold" pitchFamily="50" charset="0"/>
                <a:cs typeface="Times New Roman" panose="02020603050405020304" pitchFamily="18" charset="0"/>
              </a:rPr>
              <a:t>6</a:t>
            </a:r>
            <a:r>
              <a:rPr lang="en-GB" sz="3500" b="1" kern="0" dirty="0">
                <a:solidFill>
                  <a:schemeClr val="bg1"/>
                </a:solidFill>
                <a:effectLst/>
                <a:latin typeface="Marr Sans Bold" pitchFamily="50" charset="0"/>
                <a:cs typeface="Times New Roman" panose="02020603050405020304" pitchFamily="18" charset="0"/>
              </a:rPr>
              <a:t>. Appointment Process</a:t>
            </a:r>
          </a:p>
          <a:p>
            <a:br>
              <a:rPr lang="en-GB" sz="35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Following assessment of applications against criteria for appointment, shortlisted applicants will be interviewed by a selection panel. The panel will make recommendations for appointment to the Co-Chairs of the Board.</a:t>
            </a:r>
          </a:p>
          <a:p>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GLA promotes an equal opportunities policy. Appointments are made on merit following a fair and transparent process and are governed by Nolan principles and the Mayor of London’s </a:t>
            </a:r>
            <a:r>
              <a:rPr lang="en-GB" sz="2800" u="sng" dirty="0">
                <a:solidFill>
                  <a:schemeClr val="bg1"/>
                </a:solidFill>
                <a:effectLst/>
                <a:latin typeface="Marr Sans" panose="020B060402020202020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Protocol on Mayoral appointments</a:t>
            </a: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Please view our Protocol on Mayoral appointments for further details. </a:t>
            </a:r>
          </a:p>
          <a:p>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Mayor of London will confirm appointments to the Board.</a:t>
            </a:r>
          </a:p>
          <a:p>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endParaRPr lang="en-GB" sz="3500" b="1" dirty="0">
              <a:solidFill>
                <a:schemeClr val="bg1"/>
              </a:solidFill>
              <a:highlight>
                <a:srgbClr val="FFFF00"/>
              </a:highlight>
              <a:latin typeface="Marr Sans" panose="020B0604020202020204" charset="0"/>
              <a:ea typeface="Times New Roman" panose="02020603050405020304" pitchFamily="18" charset="0"/>
              <a:cs typeface="Times New Roman" panose="02020603050405020304" pitchFamily="18" charset="0"/>
            </a:endParaRPr>
          </a:p>
        </p:txBody>
      </p:sp>
      <p:pic>
        <p:nvPicPr>
          <p:cNvPr id="5" name="Picture 4" descr="A black square with white border&#10;&#10;Description automatically generated with medium confidence">
            <a:extLst>
              <a:ext uri="{FF2B5EF4-FFF2-40B4-BE49-F238E27FC236}">
                <a16:creationId xmlns:a16="http://schemas.microsoft.com/office/drawing/2014/main" id="{0313605D-F016-DFA1-78A2-B314AFFA41CF}"/>
              </a:ext>
            </a:extLst>
          </p:cNvPr>
          <p:cNvPicPr>
            <a:picLocks noChangeAspect="1"/>
          </p:cNvPicPr>
          <p:nvPr/>
        </p:nvPicPr>
        <p:blipFill>
          <a:blip r:embed="rId4">
            <a:alphaModFix amt="90000"/>
            <a:extLst>
              <a:ext uri="{28A0092B-C50C-407E-A947-70E740481C1C}">
                <a14:useLocalDpi xmlns:a14="http://schemas.microsoft.com/office/drawing/2010/main" val="0"/>
              </a:ext>
            </a:extLst>
          </a:blip>
          <a:stretch>
            <a:fillRect/>
          </a:stretch>
        </p:blipFill>
        <p:spPr>
          <a:xfrm>
            <a:off x="12649200" y="6819900"/>
            <a:ext cx="7447619" cy="3866667"/>
          </a:xfrm>
          <a:prstGeom prst="rect">
            <a:avLst/>
          </a:prstGeom>
        </p:spPr>
      </p:pic>
    </p:spTree>
    <p:extLst>
      <p:ext uri="{BB962C8B-B14F-4D97-AF65-F5344CB8AC3E}">
        <p14:creationId xmlns:p14="http://schemas.microsoft.com/office/powerpoint/2010/main" val="1577700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F7BF96B-F96A-3714-7602-EE33DFC3231B}"/>
              </a:ext>
            </a:extLst>
          </p:cNvPr>
          <p:cNvSpPr/>
          <p:nvPr/>
        </p:nvSpPr>
        <p:spPr>
          <a:xfrm>
            <a:off x="-76200" y="0"/>
            <a:ext cx="185166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15" t="-11852" r="-31891" b="-29796"/>
            </a:stretch>
          </a:blipFill>
        </p:spPr>
        <p:txBody>
          <a:bodyPr/>
          <a:lstStyle/>
          <a:p>
            <a:endParaRPr lang="en-GB" dirty="0"/>
          </a:p>
        </p:txBody>
      </p:sp>
      <p:sp>
        <p:nvSpPr>
          <p:cNvPr id="4" name="Freeform 5">
            <a:extLst>
              <a:ext uri="{FF2B5EF4-FFF2-40B4-BE49-F238E27FC236}">
                <a16:creationId xmlns:a16="http://schemas.microsoft.com/office/drawing/2014/main" id="{550E4768-BAC1-4EAC-95FB-F78E72502FD0}"/>
              </a:ext>
            </a:extLst>
          </p:cNvPr>
          <p:cNvSpPr/>
          <p:nvPr/>
        </p:nvSpPr>
        <p:spPr>
          <a:xfrm>
            <a:off x="495300" y="1714500"/>
            <a:ext cx="7772400" cy="7426955"/>
          </a:xfrm>
          <a:custGeom>
            <a:avLst/>
            <a:gdLst/>
            <a:ahLst/>
            <a:cxnLst/>
            <a:rect l="l" t="t" r="r" b="b"/>
            <a:pathLst>
              <a:path w="1762259" h="626674">
                <a:moveTo>
                  <a:pt x="0" y="0"/>
                </a:moveTo>
                <a:lnTo>
                  <a:pt x="1762259" y="0"/>
                </a:lnTo>
                <a:lnTo>
                  <a:pt x="1762259" y="626674"/>
                </a:lnTo>
                <a:lnTo>
                  <a:pt x="0" y="626674"/>
                </a:lnTo>
                <a:close/>
              </a:path>
            </a:pathLst>
          </a:custGeom>
          <a:solidFill>
            <a:schemeClr val="tx1"/>
          </a:solidFill>
        </p:spPr>
      </p:sp>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609600" y="2049840"/>
            <a:ext cx="7239000" cy="692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26695"/>
            <a:r>
              <a:rPr lang="en-GB" sz="3200" b="1" dirty="0">
                <a:solidFill>
                  <a:schemeClr val="bg1"/>
                </a:solidFill>
                <a:effectLst/>
                <a:latin typeface="Marr Sans Bold" pitchFamily="50" charset="0"/>
                <a:ea typeface="MS Mincho" panose="02020609040205080304" pitchFamily="49" charset="-128"/>
                <a:cs typeface="Times New Roman" panose="02020603050405020304" pitchFamily="18" charset="0"/>
              </a:rPr>
              <a:t>How to Apply</a:t>
            </a:r>
            <a:endParaRPr lang="en-GB" sz="3200" dirty="0">
              <a:solidFill>
                <a:schemeClr val="bg1"/>
              </a:solidFill>
              <a:effectLst/>
              <a:latin typeface="Marr Sans Bold" pitchFamily="50" charset="0"/>
              <a:ea typeface="Times New Roman" panose="02020603050405020304" pitchFamily="18" charset="0"/>
              <a:cs typeface="Times New Roman" panose="02020603050405020304" pitchFamily="18" charset="0"/>
            </a:endParaRPr>
          </a:p>
          <a:p>
            <a:pPr marL="226695"/>
            <a:endParaRPr lang="en-GB" sz="24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CV and cover letter (1,500 words max) via our online recruitment system. </a:t>
            </a: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covering letter should provide details </a:t>
            </a:r>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of the relevant experience addressing the criteria listed in the role specification (see Application Pack).</a:t>
            </a:r>
          </a:p>
          <a:p>
            <a:pPr marL="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226695"/>
            <a:r>
              <a:rPr lang="en-GB" sz="2800" dirty="0">
                <a:solidFill>
                  <a:schemeClr val="bg1"/>
                </a:solidFill>
                <a:latin typeface="Marr Sans Bold" pitchFamily="50" charset="0"/>
                <a:ea typeface="Times New Roman" panose="02020603050405020304" pitchFamily="18" charset="0"/>
                <a:cs typeface="Times New Roman" panose="02020603050405020304" pitchFamily="18" charset="0"/>
              </a:rPr>
              <a:t>C</a:t>
            </a:r>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loses: </a:t>
            </a:r>
            <a:r>
              <a:rPr lang="en-GB" sz="2800" dirty="0">
                <a:solidFill>
                  <a:schemeClr val="bg1"/>
                </a:solidFill>
                <a:latin typeface="Marr Sans Bold" pitchFamily="50" charset="0"/>
                <a:ea typeface="Times New Roman" panose="02020603050405020304" pitchFamily="18" charset="0"/>
                <a:cs typeface="Times New Roman" panose="02020603050405020304" pitchFamily="18" charset="0"/>
              </a:rPr>
              <a:t>Sun 10 November, </a:t>
            </a:r>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23:59 GMT.</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a:p>
            <a:pPr indent="226695"/>
            <a:r>
              <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rPr>
              <a:t>Apply online [</a:t>
            </a:r>
            <a:r>
              <a:rPr lang="en-GB" sz="2800" dirty="0">
                <a:hlinkClick r:id="rId4"/>
              </a:rPr>
              <a:t>Board Member - Royal Docks Enterprise Zone Programme Board (engageats.co.uk)</a:t>
            </a:r>
            <a:r>
              <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rPr>
              <a:t>]</a:t>
            </a:r>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4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57815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533400" y="2274183"/>
            <a:ext cx="861060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Notes on applying</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CV must include details of employment, public </a:t>
            </a:r>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appointments, directorships and qualifications; the </a:t>
            </a:r>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name and contact details of two referees; and any </a:t>
            </a:r>
            <a:b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b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relevant information regarding eligibility for appointment. </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For a confidential discussion about the positions, please contact Daniel Bridge on </a:t>
            </a: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Daniel.bridge@london.gov.uk</a:t>
            </a: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r>
              <a:rPr lang="en-GB" sz="2800" kern="0" dirty="0">
                <a:solidFill>
                  <a:schemeClr val="bg1"/>
                </a:solidFill>
                <a:effectLst/>
                <a:latin typeface="Marr Sans" panose="020B0604020202020204" charset="0"/>
              </a:rPr>
              <a:t>All data will be processed in accordance with the provisions of the Data Protection Act.</a:t>
            </a: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CB403FBD-C1C3-0977-4946-62BF2585814C}"/>
              </a:ext>
            </a:extLst>
          </p:cNvPr>
          <p:cNvPicPr>
            <a:picLocks noChangeAspect="1"/>
          </p:cNvPicPr>
          <p:nvPr/>
        </p:nvPicPr>
        <p:blipFill rotWithShape="1">
          <a:blip r:embed="rId4"/>
          <a:srcRect l="4501" r="9076"/>
          <a:stretch/>
        </p:blipFill>
        <p:spPr>
          <a:xfrm>
            <a:off x="9344836" y="1104900"/>
            <a:ext cx="8255456" cy="8153400"/>
          </a:xfrm>
          <a:prstGeom prst="rect">
            <a:avLst/>
          </a:prstGeom>
        </p:spPr>
      </p:pic>
    </p:spTree>
    <p:extLst>
      <p:ext uri="{BB962C8B-B14F-4D97-AF65-F5344CB8AC3E}">
        <p14:creationId xmlns:p14="http://schemas.microsoft.com/office/powerpoint/2010/main" val="617971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97C4A-40EA-60E5-BE2F-792EE957019C}"/>
              </a:ext>
            </a:extLst>
          </p:cNvPr>
          <p:cNvPicPr>
            <a:picLocks noChangeAspect="1"/>
          </p:cNvPicPr>
          <p:nvPr/>
        </p:nvPicPr>
        <p:blipFill rotWithShape="1">
          <a:blip r:embed="rId3"/>
          <a:srcRect l="-124" t="16515" r="-397" b="-3402"/>
          <a:stretch/>
        </p:blipFill>
        <p:spPr>
          <a:xfrm>
            <a:off x="-76200" y="0"/>
            <a:ext cx="18657570" cy="10706100"/>
          </a:xfrm>
          <a:prstGeom prst="rect">
            <a:avLst/>
          </a:prstGeom>
        </p:spPr>
      </p:pic>
      <p:grpSp>
        <p:nvGrpSpPr>
          <p:cNvPr id="7" name="Group 6">
            <a:extLst>
              <a:ext uri="{FF2B5EF4-FFF2-40B4-BE49-F238E27FC236}">
                <a16:creationId xmlns:a16="http://schemas.microsoft.com/office/drawing/2014/main" id="{CC5225E3-E078-699A-45F7-EFE295FE0C48}"/>
              </a:ext>
            </a:extLst>
          </p:cNvPr>
          <p:cNvGrpSpPr/>
          <p:nvPr/>
        </p:nvGrpSpPr>
        <p:grpSpPr>
          <a:xfrm>
            <a:off x="152400" y="8115300"/>
            <a:ext cx="11963400" cy="6629400"/>
            <a:chOff x="1028700" y="-308046"/>
            <a:chExt cx="16078198" cy="9566346"/>
          </a:xfrm>
        </p:grpSpPr>
        <p:grpSp>
          <p:nvGrpSpPr>
            <p:cNvPr id="8" name="Group 3">
              <a:extLst>
                <a:ext uri="{FF2B5EF4-FFF2-40B4-BE49-F238E27FC236}">
                  <a16:creationId xmlns:a16="http://schemas.microsoft.com/office/drawing/2014/main" id="{E4D4A568-C2BD-6ED9-DC38-F6C3DA49B05C}"/>
                </a:ext>
              </a:extLst>
            </p:cNvPr>
            <p:cNvGrpSpPr/>
            <p:nvPr/>
          </p:nvGrpSpPr>
          <p:grpSpPr>
            <a:xfrm>
              <a:off x="1028700" y="-308046"/>
              <a:ext cx="16078198" cy="9566346"/>
              <a:chOff x="0" y="-515531"/>
              <a:chExt cx="1430195" cy="850949"/>
            </a:xfrm>
          </p:grpSpPr>
          <p:sp>
            <p:nvSpPr>
              <p:cNvPr id="10" name="Freeform 4">
                <a:extLst>
                  <a:ext uri="{FF2B5EF4-FFF2-40B4-BE49-F238E27FC236}">
                    <a16:creationId xmlns:a16="http://schemas.microsoft.com/office/drawing/2014/main" id="{7F6ABB9F-6D97-DE39-44E2-8E5F2DDB2106}"/>
                  </a:ext>
                </a:extLst>
              </p:cNvPr>
              <p:cNvSpPr/>
              <p:nvPr/>
            </p:nvSpPr>
            <p:spPr>
              <a:xfrm>
                <a:off x="32380" y="-515531"/>
                <a:ext cx="1397815" cy="240582"/>
              </a:xfrm>
              <a:custGeom>
                <a:avLst/>
                <a:gdLst/>
                <a:ahLst/>
                <a:cxnLst/>
                <a:rect l="l" t="t" r="r" b="b"/>
                <a:pathLst>
                  <a:path w="1263619" h="335418">
                    <a:moveTo>
                      <a:pt x="0" y="0"/>
                    </a:moveTo>
                    <a:lnTo>
                      <a:pt x="1263619" y="0"/>
                    </a:lnTo>
                    <a:lnTo>
                      <a:pt x="1263619" y="335418"/>
                    </a:lnTo>
                    <a:lnTo>
                      <a:pt x="0" y="335418"/>
                    </a:lnTo>
                    <a:close/>
                  </a:path>
                </a:pathLst>
              </a:custGeom>
              <a:solidFill>
                <a:srgbClr val="000000"/>
              </a:solidFill>
            </p:spPr>
          </p:sp>
          <p:sp>
            <p:nvSpPr>
              <p:cNvPr id="12" name="TextBox 5">
                <a:extLst>
                  <a:ext uri="{FF2B5EF4-FFF2-40B4-BE49-F238E27FC236}">
                    <a16:creationId xmlns:a16="http://schemas.microsoft.com/office/drawing/2014/main" id="{7FB10059-10C8-BFB6-823B-39A389617463}"/>
                  </a:ext>
                </a:extLst>
              </p:cNvPr>
              <p:cNvSpPr txBox="1"/>
              <p:nvPr/>
            </p:nvSpPr>
            <p:spPr>
              <a:xfrm>
                <a:off x="0" y="-76200"/>
                <a:ext cx="1263619" cy="411618"/>
              </a:xfrm>
              <a:prstGeom prst="rect">
                <a:avLst/>
              </a:prstGeom>
            </p:spPr>
            <p:txBody>
              <a:bodyPr lIns="66497" tIns="66497" rIns="66497" bIns="66497" rtlCol="0" anchor="ctr"/>
              <a:lstStyle/>
              <a:p>
                <a:pPr algn="ctr">
                  <a:lnSpc>
                    <a:spcPts val="2520"/>
                  </a:lnSpc>
                </a:pPr>
                <a:endParaRPr/>
              </a:p>
            </p:txBody>
          </p:sp>
        </p:grpSp>
        <p:sp>
          <p:nvSpPr>
            <p:cNvPr id="9" name="TextBox 6">
              <a:extLst>
                <a:ext uri="{FF2B5EF4-FFF2-40B4-BE49-F238E27FC236}">
                  <a16:creationId xmlns:a16="http://schemas.microsoft.com/office/drawing/2014/main" id="{54FF1086-34C4-1D4E-EECF-BD7E88FF4608}"/>
                </a:ext>
              </a:extLst>
            </p:cNvPr>
            <p:cNvSpPr txBox="1"/>
            <p:nvPr/>
          </p:nvSpPr>
          <p:spPr>
            <a:xfrm>
              <a:off x="1392714" y="5656650"/>
              <a:ext cx="13477528" cy="1050647"/>
            </a:xfrm>
            <a:prstGeom prst="rect">
              <a:avLst/>
            </a:prstGeom>
          </p:spPr>
          <p:txBody>
            <a:bodyPr lIns="0" tIns="0" rIns="0" bIns="0" rtlCol="0" anchor="t">
              <a:spAutoFit/>
            </a:bodyPr>
            <a:lstStyle/>
            <a:p>
              <a:pPr>
                <a:lnSpc>
                  <a:spcPts val="6573"/>
                </a:lnSpc>
              </a:pPr>
              <a:endParaRPr lang="en-US" sz="4695" dirty="0">
                <a:solidFill>
                  <a:srgbClr val="FFFEFC"/>
                </a:solidFill>
                <a:latin typeface="Marr Sans Bold"/>
              </a:endParaRPr>
            </a:p>
          </p:txBody>
        </p:sp>
      </p:grpSp>
      <p:sp>
        <p:nvSpPr>
          <p:cNvPr id="5" name="TextBox 4">
            <a:extLst>
              <a:ext uri="{FF2B5EF4-FFF2-40B4-BE49-F238E27FC236}">
                <a16:creationId xmlns:a16="http://schemas.microsoft.com/office/drawing/2014/main" id="{F21C798F-4627-CEE0-E8D2-C2967F494181}"/>
              </a:ext>
            </a:extLst>
          </p:cNvPr>
          <p:cNvSpPr txBox="1"/>
          <p:nvPr/>
        </p:nvSpPr>
        <p:spPr>
          <a:xfrm>
            <a:off x="592627" y="8361632"/>
            <a:ext cx="11353800" cy="2354491"/>
          </a:xfrm>
          <a:prstGeom prst="rect">
            <a:avLst/>
          </a:prstGeom>
          <a:noFill/>
        </p:spPr>
        <p:txBody>
          <a:bodyPr wrap="square">
            <a:spAutoFit/>
          </a:bodyPr>
          <a:lstStyle/>
          <a:p>
            <a:r>
              <a:rPr lang="en-GB" sz="3500" kern="0" dirty="0">
                <a:solidFill>
                  <a:schemeClr val="bg1"/>
                </a:solidFill>
                <a:effectLst/>
                <a:latin typeface="Marr Sans Bold" pitchFamily="50" charset="0"/>
              </a:rPr>
              <a:t>Thank you for taking the time to apply for this role.</a:t>
            </a:r>
            <a:br>
              <a:rPr lang="en-GB" sz="3500" kern="0" dirty="0">
                <a:solidFill>
                  <a:schemeClr val="bg1"/>
                </a:solidFill>
                <a:effectLst/>
                <a:latin typeface="Marr Sans Bold" pitchFamily="50" charset="0"/>
              </a:rPr>
            </a:br>
            <a:br>
              <a:rPr lang="en-GB" sz="2800" kern="0" dirty="0">
                <a:solidFill>
                  <a:schemeClr val="bg1"/>
                </a:solidFill>
                <a:effectLst/>
                <a:latin typeface="Marr Sans Bold" pitchFamily="50" charset="0"/>
              </a:rPr>
            </a:br>
            <a:r>
              <a:rPr lang="en-US" sz="2800" dirty="0" err="1">
                <a:solidFill>
                  <a:srgbClr val="FFFFFF"/>
                </a:solidFill>
                <a:latin typeface="Marr Sans"/>
              </a:rPr>
              <a:t>royaldocks.london</a:t>
            </a:r>
            <a:r>
              <a:rPr lang="en-US" sz="2800" dirty="0">
                <a:solidFill>
                  <a:srgbClr val="FFFFFF"/>
                </a:solidFill>
                <a:latin typeface="Marr Sans"/>
              </a:rPr>
              <a:t> </a:t>
            </a:r>
            <a:r>
              <a:rPr lang="en-US" sz="2800" b="1" dirty="0">
                <a:solidFill>
                  <a:srgbClr val="FFFFFF"/>
                </a:solidFill>
                <a:latin typeface="Marr Sans"/>
              </a:rPr>
              <a:t>|</a:t>
            </a:r>
            <a:r>
              <a:rPr lang="en-US" sz="2800" dirty="0">
                <a:solidFill>
                  <a:srgbClr val="FFFFFF"/>
                </a:solidFill>
                <a:latin typeface="Marr Sans"/>
              </a:rPr>
              <a:t> @yourroyaldocks</a:t>
            </a:r>
            <a:r>
              <a:rPr lang="en-GB" sz="2800" kern="0" dirty="0">
                <a:solidFill>
                  <a:schemeClr val="bg1"/>
                </a:solidFill>
                <a:effectLst/>
                <a:latin typeface="Marr Sans Bold" pitchFamily="50" charset="0"/>
              </a:rPr>
              <a:t> </a:t>
            </a:r>
            <a:br>
              <a:rPr lang="en-GB" sz="2800" kern="0" dirty="0">
                <a:solidFill>
                  <a:schemeClr val="bg1"/>
                </a:solidFill>
                <a:effectLst/>
                <a:latin typeface="Marr Sans" panose="020B0604020202020204" charset="0"/>
              </a:rPr>
            </a:br>
            <a:br>
              <a:rPr lang="en-GB" sz="2800" kern="0" dirty="0">
                <a:solidFill>
                  <a:schemeClr val="bg1"/>
                </a:solidFill>
                <a:effectLst/>
                <a:latin typeface="Marr Sans" panose="020B0604020202020204" charset="0"/>
              </a:rPr>
            </a:br>
            <a:endParaRPr lang="en-GB" sz="2800" dirty="0">
              <a:solidFill>
                <a:schemeClr val="bg1"/>
              </a:solidFill>
              <a:latin typeface="Marr Sans" panose="020B0604020202020204" charset="0"/>
            </a:endParaRPr>
          </a:p>
        </p:txBody>
      </p:sp>
    </p:spTree>
    <p:extLst>
      <p:ext uri="{BB962C8B-B14F-4D97-AF65-F5344CB8AC3E}">
        <p14:creationId xmlns:p14="http://schemas.microsoft.com/office/powerpoint/2010/main" val="1753033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body of water with cranes and buildings in the background&#10;&#10;Description automatically generated">
            <a:extLst>
              <a:ext uri="{FF2B5EF4-FFF2-40B4-BE49-F238E27FC236}">
                <a16:creationId xmlns:a16="http://schemas.microsoft.com/office/drawing/2014/main" id="{FB0E80C3-2E95-33F9-0537-8FE44E525327}"/>
              </a:ext>
            </a:extLst>
          </p:cNvPr>
          <p:cNvPicPr>
            <a:picLocks noChangeAspect="1"/>
          </p:cNvPicPr>
          <p:nvPr/>
        </p:nvPicPr>
        <p:blipFill rotWithShape="1">
          <a:blip r:embed="rId3">
            <a:extLst>
              <a:ext uri="{28A0092B-C50C-407E-A947-70E740481C1C}">
                <a14:useLocalDpi xmlns:a14="http://schemas.microsoft.com/office/drawing/2010/main" val="0"/>
              </a:ext>
            </a:extLst>
          </a:blip>
          <a:srcRect b="15651"/>
          <a:stretch/>
        </p:blipFill>
        <p:spPr>
          <a:xfrm>
            <a:off x="0" y="0"/>
            <a:ext cx="18288000" cy="10287000"/>
          </a:xfrm>
          <a:prstGeom prst="rect">
            <a:avLst/>
          </a:prstGeom>
        </p:spPr>
      </p:pic>
      <p:sp>
        <p:nvSpPr>
          <p:cNvPr id="15" name="Freeform 5">
            <a:extLst>
              <a:ext uri="{FF2B5EF4-FFF2-40B4-BE49-F238E27FC236}">
                <a16:creationId xmlns:a16="http://schemas.microsoft.com/office/drawing/2014/main" id="{22539C06-2AC9-A750-B0FF-F08C0E235F94}"/>
              </a:ext>
            </a:extLst>
          </p:cNvPr>
          <p:cNvSpPr/>
          <p:nvPr/>
        </p:nvSpPr>
        <p:spPr>
          <a:xfrm>
            <a:off x="7143750" y="1485900"/>
            <a:ext cx="10553700" cy="4074155"/>
          </a:xfrm>
          <a:custGeom>
            <a:avLst/>
            <a:gdLst/>
            <a:ahLst/>
            <a:cxnLst/>
            <a:rect l="l" t="t" r="r" b="b"/>
            <a:pathLst>
              <a:path w="1762259" h="626674">
                <a:moveTo>
                  <a:pt x="0" y="0"/>
                </a:moveTo>
                <a:lnTo>
                  <a:pt x="1762259" y="0"/>
                </a:lnTo>
                <a:lnTo>
                  <a:pt x="1762259" y="626674"/>
                </a:lnTo>
                <a:lnTo>
                  <a:pt x="0" y="626674"/>
                </a:lnTo>
                <a:close/>
              </a:path>
            </a:pathLst>
          </a:custGeom>
          <a:solidFill>
            <a:schemeClr val="tx1"/>
          </a:solidFill>
        </p:spPr>
      </p:sp>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404165" y="1660639"/>
            <a:ext cx="10287000" cy="450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Contents</a:t>
            </a:r>
          </a:p>
          <a:p>
            <a:r>
              <a:rPr lang="en-GB" sz="2800" dirty="0">
                <a:solidFill>
                  <a:schemeClr val="bg1"/>
                </a:solidFill>
                <a:effectLst/>
                <a:latin typeface="Marr Sans Bold" pitchFamily="50" charset="0"/>
                <a:ea typeface="Times New Roman" panose="02020603050405020304" pitchFamily="18" charset="0"/>
                <a:cs typeface="Times New Roman" panose="02020603050405020304" pitchFamily="18" charset="0"/>
              </a:rPr>
              <a:t> </a:t>
            </a:r>
          </a:p>
          <a:p>
            <a:pPr marL="514350" lvl="0" indent="-514350">
              <a:buAutoNum type="arabicPeriod"/>
              <a:tabLst>
                <a:tab pos="228600" algn="l"/>
              </a:tabLs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Introduction </a:t>
            </a:r>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514350" lvl="0" indent="-514350">
              <a:buAutoNum type="arabicPeriod"/>
              <a:tabLst>
                <a:tab pos="228600" algn="l"/>
              </a:tabLs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About the Royal Docks Enterprise Zone Programme Board</a:t>
            </a:r>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514350" lvl="0" indent="-514350">
              <a:buAutoNum type="arabicPeriod"/>
              <a:tabLst>
                <a:tab pos="228600" algn="l"/>
              </a:tabLs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Membership and Governance </a:t>
            </a:r>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514350" lvl="0" indent="-514350">
              <a:buAutoNum type="arabicPeriod"/>
              <a:tabLst>
                <a:tab pos="228600" algn="l"/>
              </a:tabLs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Role Specification </a:t>
            </a:r>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514350" lvl="0" indent="-514350">
              <a:buAutoNum type="arabicPeriod"/>
              <a:tabLst>
                <a:tab pos="228600" algn="l"/>
              </a:tabLs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Appointment Details</a:t>
            </a:r>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marL="514350" lvl="0" indent="-514350">
              <a:buAutoNum type="arabicPeriod"/>
              <a:tabLst>
                <a:tab pos="228600" algn="l"/>
              </a:tabLst>
            </a:pP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Appointment Process</a:t>
            </a:r>
          </a:p>
          <a:p>
            <a:br>
              <a:rPr lang="en-GB" sz="2800" b="1" dirty="0">
                <a:solidFill>
                  <a:schemeClr val="bg1"/>
                </a:solidFill>
                <a:effectLst/>
                <a:latin typeface="Marr Sans" panose="020B0604020202020204" charset="0"/>
                <a:ea typeface="Times New Roman" panose="02020603050405020304" pitchFamily="18" charset="0"/>
              </a:rPr>
            </a:br>
            <a:endParaRPr kumimoji="0" lang="en-GB" altLang="en-US" sz="2800" b="0" i="0" u="none" strike="noStrike" cap="none" normalizeH="0" baseline="0" dirty="0">
              <a:ln>
                <a:noFill/>
              </a:ln>
              <a:solidFill>
                <a:schemeClr val="bg1"/>
              </a:solidFill>
              <a:effectLst/>
              <a:latin typeface="Marr Sans" panose="020B0604020202020204" charset="0"/>
              <a:cs typeface="Aharoni" panose="02010803020104030203" pitchFamily="2" charset="-79"/>
            </a:endParaRPr>
          </a:p>
        </p:txBody>
      </p:sp>
    </p:spTree>
    <p:extLst>
      <p:ext uri="{BB962C8B-B14F-4D97-AF65-F5344CB8AC3E}">
        <p14:creationId xmlns:p14="http://schemas.microsoft.com/office/powerpoint/2010/main" val="4080805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2214872"/>
            <a:ext cx="1649730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1.	Introduction </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This is an exciting opportunity to shape the next stage of the Royal Docks by joining the Royal Docks Enterprise Zone Programme Board, co-chaired by </a:t>
            </a:r>
            <a:r>
              <a:rPr lang="en-GB" sz="2800" dirty="0" err="1">
                <a:solidFill>
                  <a:schemeClr val="bg1"/>
                </a:solidFill>
                <a:effectLst/>
                <a:latin typeface="Marr Sans" panose="020B0604020202020204" charset="0"/>
                <a:ea typeface="Times New Roman" panose="02020603050405020304" pitchFamily="18" charset="0"/>
                <a:cs typeface="Times New Roman" panose="02020603050405020304" pitchFamily="18" charset="0"/>
              </a:rPr>
              <a:t>Rokhsana</a:t>
            </a:r>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Fiaz OBE, Mayor of Newham and Tom Copley, Deputy Mayor of London for Housing and Residential Development. </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Royal Docks is one of London’s largest regeneration and investment opportunities, at the centre of an expanding east London region. Once the UK’s gateway to world trade, today the Royal Docks is re-emerging as a major new business and visitor destination, with approximately £5 billion worth of investment planned over the next 20 years, delivering up to 36,000 new homes, 55,000 new jobs and up to 4 million square feet of commercial space.</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2" name="Picture 1" descr="A black and white image of a triangle&#10;&#10;Description automatically generated with medium confidence">
            <a:extLst>
              <a:ext uri="{FF2B5EF4-FFF2-40B4-BE49-F238E27FC236}">
                <a16:creationId xmlns:a16="http://schemas.microsoft.com/office/drawing/2014/main" id="{63B21B7B-1C2D-6E7B-5297-E3721E7131ED}"/>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a:off x="12649200" y="7581900"/>
            <a:ext cx="6838019" cy="3550174"/>
          </a:xfrm>
          <a:prstGeom prst="rect">
            <a:avLst/>
          </a:prstGeom>
        </p:spPr>
      </p:pic>
    </p:spTree>
    <p:extLst>
      <p:ext uri="{BB962C8B-B14F-4D97-AF65-F5344CB8AC3E}">
        <p14:creationId xmlns:p14="http://schemas.microsoft.com/office/powerpoint/2010/main" val="2346672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381000" y="3034963"/>
            <a:ext cx="92202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The Mayor is looking to appoint three Members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with expertise in one or more of the following:</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economic growth and development</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the night-time economy, retail, hospitality </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social infrastructure</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environmental sustainability</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cultural placemaking</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marketing</a:t>
            </a: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	community engagement.</a:t>
            </a: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marL="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B3726F4-0CAD-F20D-D824-EC340148C327}"/>
              </a:ext>
            </a:extLst>
          </p:cNvPr>
          <p:cNvPicPr>
            <a:picLocks noChangeAspect="1"/>
          </p:cNvPicPr>
          <p:nvPr/>
        </p:nvPicPr>
        <p:blipFill>
          <a:blip r:embed="rId3"/>
          <a:stretch>
            <a:fillRect/>
          </a:stretch>
        </p:blipFill>
        <p:spPr>
          <a:xfrm>
            <a:off x="9448800" y="1333500"/>
            <a:ext cx="7932078" cy="7828164"/>
          </a:xfrm>
          <a:prstGeom prst="rect">
            <a:avLst/>
          </a:prstGeom>
        </p:spPr>
      </p:pic>
    </p:spTree>
    <p:extLst>
      <p:ext uri="{BB962C8B-B14F-4D97-AF65-F5344CB8AC3E}">
        <p14:creationId xmlns:p14="http://schemas.microsoft.com/office/powerpoint/2010/main" val="324510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381000" y="3250406"/>
            <a:ext cx="85344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We are absolutely committed to better representing the diverse communities we serve in east London and are looking for people who share this passion.  </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We’re keen to hear how your work and lived experiences make you suitable for the role of board member, and we’d especially welcome applications from people based in our local communities, and those from traditionally underrepresented groups. </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9FFACFE-661D-C2AF-BB8F-EE67475E406A}"/>
              </a:ext>
            </a:extLst>
          </p:cNvPr>
          <p:cNvPicPr>
            <a:picLocks noChangeAspect="1"/>
          </p:cNvPicPr>
          <p:nvPr/>
        </p:nvPicPr>
        <p:blipFill>
          <a:blip r:embed="rId3"/>
          <a:stretch>
            <a:fillRect/>
          </a:stretch>
        </p:blipFill>
        <p:spPr>
          <a:xfrm>
            <a:off x="9601200" y="1714500"/>
            <a:ext cx="7932078" cy="7226015"/>
          </a:xfrm>
          <a:prstGeom prst="rect">
            <a:avLst/>
          </a:prstGeom>
        </p:spPr>
      </p:pic>
      <p:pic>
        <p:nvPicPr>
          <p:cNvPr id="3" name="Picture 2">
            <a:extLst>
              <a:ext uri="{FF2B5EF4-FFF2-40B4-BE49-F238E27FC236}">
                <a16:creationId xmlns:a16="http://schemas.microsoft.com/office/drawing/2014/main" id="{1BEB0E74-9C9B-4609-85AF-A0AECAE4C2B8}"/>
              </a:ext>
            </a:extLst>
          </p:cNvPr>
          <p:cNvPicPr>
            <a:picLocks noChangeAspect="1"/>
          </p:cNvPicPr>
          <p:nvPr/>
        </p:nvPicPr>
        <p:blipFill>
          <a:blip r:embed="rId4"/>
          <a:stretch>
            <a:fillRect/>
          </a:stretch>
        </p:blipFill>
        <p:spPr>
          <a:xfrm>
            <a:off x="9589770" y="1425588"/>
            <a:ext cx="7932078" cy="8072817"/>
          </a:xfrm>
          <a:prstGeom prst="rect">
            <a:avLst/>
          </a:prstGeom>
        </p:spPr>
      </p:pic>
    </p:spTree>
    <p:extLst>
      <p:ext uri="{BB962C8B-B14F-4D97-AF65-F5344CB8AC3E}">
        <p14:creationId xmlns:p14="http://schemas.microsoft.com/office/powerpoint/2010/main" val="3724475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2484176"/>
            <a:ext cx="164973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Above all, we want to understand how you will give us a better representation of the perspectives of those we are here to serve, and how you can help us to continuously support and develop our inclusive culture. </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We are particularly interested in applicants who live or work in east London from the business, voluntary or community sectors, including a prominent member of the Newham business community. </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We strongly welcome and encourage applications from individuals who identify as female, come from culturally diverse backgrounds, or have a disability. </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2" name="Picture 1" descr="A black and white image of a triangle&#10;&#10;Description automatically generated with medium confidence">
            <a:extLst>
              <a:ext uri="{FF2B5EF4-FFF2-40B4-BE49-F238E27FC236}">
                <a16:creationId xmlns:a16="http://schemas.microsoft.com/office/drawing/2014/main" id="{63B21B7B-1C2D-6E7B-5297-E3721E7131ED}"/>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a:off x="12649200" y="7581900"/>
            <a:ext cx="6838019" cy="3550174"/>
          </a:xfrm>
          <a:prstGeom prst="rect">
            <a:avLst/>
          </a:prstGeom>
        </p:spPr>
      </p:pic>
    </p:spTree>
    <p:extLst>
      <p:ext uri="{BB962C8B-B14F-4D97-AF65-F5344CB8AC3E}">
        <p14:creationId xmlns:p14="http://schemas.microsoft.com/office/powerpoint/2010/main" val="2575579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381000" y="1419137"/>
            <a:ext cx="8763000" cy="84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r>
              <a:rPr lang="en-GB" sz="3500" dirty="0">
                <a:solidFill>
                  <a:schemeClr val="bg1"/>
                </a:solidFill>
                <a:effectLst/>
                <a:latin typeface="Marr Sans Bold" pitchFamily="50" charset="0"/>
                <a:ea typeface="Times New Roman" panose="02020603050405020304" pitchFamily="18" charset="0"/>
                <a:cs typeface="Times New Roman" panose="02020603050405020304" pitchFamily="18" charset="0"/>
              </a:rPr>
              <a:t>2.	About the Royal Docks Enterprise Zone</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Royal Docks is one of the largest regeneration areas in London, with seven significant developments being brought forward across 175 hectares of public land belonging to the Greater London Authority (GLA), representing a mix of residential, commercial, and industrial developments. </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Approximately £5 billion of investment is planned for the area over the next 20 years.  </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area’s designation as an Enterprise Zone (EZ) has helped unlock significant public-sector investment and the establishment of a dedicated Royal Docks delivery team that is helping to coordinate the area’s comprehensive redevelopment.</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2" name="Picture 2">
            <a:extLst>
              <a:ext uri="{FF2B5EF4-FFF2-40B4-BE49-F238E27FC236}">
                <a16:creationId xmlns:a16="http://schemas.microsoft.com/office/drawing/2014/main" id="{76CD7C83-0433-D6BC-7D9B-E85CFD6561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929" r="15929"/>
          <a:stretch/>
        </p:blipFill>
        <p:spPr bwMode="auto">
          <a:xfrm>
            <a:off x="9982200" y="1638300"/>
            <a:ext cx="7467600" cy="73052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F15E56F-F4FC-43C5-50B5-8EA645109C60}"/>
              </a:ext>
            </a:extLst>
          </p:cNvPr>
          <p:cNvPicPr>
            <a:picLocks noChangeAspect="1"/>
          </p:cNvPicPr>
          <p:nvPr/>
        </p:nvPicPr>
        <p:blipFill>
          <a:blip r:embed="rId4"/>
          <a:stretch>
            <a:fillRect/>
          </a:stretch>
        </p:blipFill>
        <p:spPr>
          <a:xfrm>
            <a:off x="9677400" y="1343439"/>
            <a:ext cx="7772400" cy="8013524"/>
          </a:xfrm>
          <a:prstGeom prst="rect">
            <a:avLst/>
          </a:prstGeom>
        </p:spPr>
      </p:pic>
    </p:spTree>
    <p:extLst>
      <p:ext uri="{BB962C8B-B14F-4D97-AF65-F5344CB8AC3E}">
        <p14:creationId xmlns:p14="http://schemas.microsoft.com/office/powerpoint/2010/main" val="3477773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A851BC48-39D1-B2A5-3C08-ABFF578F867F}"/>
              </a:ext>
            </a:extLst>
          </p:cNvPr>
          <p:cNvSpPr>
            <a:spLocks noChangeArrowheads="1"/>
          </p:cNvSpPr>
          <p:nvPr/>
        </p:nvSpPr>
        <p:spPr bwMode="auto">
          <a:xfrm>
            <a:off x="762000" y="1336240"/>
            <a:ext cx="16497300" cy="784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Over the last five years, the Mayors of London and Newham have jointly been delivering a comprehensive regeneration programme that will restore the former docks into a thriving, new waterside destination.</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This includes more than 9,000 new homes built or under construction; 40,000sqm of commercial space completed with another 25,000sqm under construction; approximately 2,620 new jobs created; £37.4 million invested across more than 20 public realm projects improving the quality and sense of place; over 270 cultural projects produced, attracting over 300,000 attendees; and the establishment of the Royal Docks as a Living Wage place, where a growing number of employers have signed up to paying a fair wage.</a:t>
            </a:r>
          </a:p>
          <a:p>
            <a:pPr indent="226695"/>
            <a:endParaRPr lang="en-GB" sz="2800" dirty="0">
              <a:solidFill>
                <a:schemeClr val="bg1"/>
              </a:solidFill>
              <a:latin typeface="Marr Sans" panose="020B0604020202020204" charset="0"/>
              <a:ea typeface="Times New Roman" panose="02020603050405020304" pitchFamily="18" charset="0"/>
              <a:cs typeface="Times New Roman" panose="02020603050405020304" pitchFamily="18" charset="0"/>
            </a:endParaRPr>
          </a:p>
          <a:p>
            <a:pPr indent="226695"/>
            <a:r>
              <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rPr>
              <a:t>The Mayor of London and Mayor of Newham launched the new five-year Royal Docks Delivery Plan on 7 March 2024 with an overall investment of £64.31 million (£21.58 million revenue and £42.73 million capital) to be delivered in the area over the five-year delivery period. The plan is structured around three strategic outcomes:</a:t>
            </a: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a:p>
            <a:pPr indent="226695"/>
            <a:endParaRPr lang="en-GB" sz="2800" dirty="0">
              <a:solidFill>
                <a:schemeClr val="bg1"/>
              </a:solidFill>
              <a:effectLst/>
              <a:latin typeface="Marr Sans" panose="020B0604020202020204" charset="0"/>
              <a:ea typeface="Times New Roman" panose="02020603050405020304" pitchFamily="18" charset="0"/>
              <a:cs typeface="Times New Roman" panose="02020603050405020304" pitchFamily="18" charset="0"/>
            </a:endParaRPr>
          </a:p>
        </p:txBody>
      </p:sp>
      <p:pic>
        <p:nvPicPr>
          <p:cNvPr id="2" name="Picture 1" descr="A black and white image of a triangle&#10;&#10;Description automatically generated with medium confidence">
            <a:extLst>
              <a:ext uri="{FF2B5EF4-FFF2-40B4-BE49-F238E27FC236}">
                <a16:creationId xmlns:a16="http://schemas.microsoft.com/office/drawing/2014/main" id="{A1290FA5-C56B-FC7A-66FA-42C26F9457CC}"/>
              </a:ext>
            </a:extLst>
          </p:cNvPr>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a:off x="10972800" y="8267700"/>
            <a:ext cx="6838019" cy="3550174"/>
          </a:xfrm>
          <a:prstGeom prst="rect">
            <a:avLst/>
          </a:prstGeom>
        </p:spPr>
      </p:pic>
    </p:spTree>
    <p:extLst>
      <p:ext uri="{BB962C8B-B14F-4D97-AF65-F5344CB8AC3E}">
        <p14:creationId xmlns:p14="http://schemas.microsoft.com/office/powerpoint/2010/main" val="13824199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r="-19395"/>
          </a:stretch>
        </a:blipFill>
      </a:spPr>
      <a:body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ff20438-b414-40cd-b54f-4096d4d01fe9" xsi:nil="true"/>
    <lcf76f155ced4ddcb4097134ff3c332f xmlns="61cd099e-fda8-4d24-9efb-0d237bfa86c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392D12F103F0459E6835886DD70153" ma:contentTypeVersion="17" ma:contentTypeDescription="Create a new document." ma:contentTypeScope="" ma:versionID="982244a294ee7004e46b3c41a01e4354">
  <xsd:schema xmlns:xsd="http://www.w3.org/2001/XMLSchema" xmlns:xs="http://www.w3.org/2001/XMLSchema" xmlns:p="http://schemas.microsoft.com/office/2006/metadata/properties" xmlns:ns2="61cd099e-fda8-4d24-9efb-0d237bfa86c8" xmlns:ns3="fff20438-b414-40cd-b54f-4096d4d01fe9" targetNamespace="http://schemas.microsoft.com/office/2006/metadata/properties" ma:root="true" ma:fieldsID="c6385547b1b0da4210ac1d16cb0f5380" ns2:_="" ns3:_="">
    <xsd:import namespace="61cd099e-fda8-4d24-9efb-0d237bfa86c8"/>
    <xsd:import namespace="fff20438-b414-40cd-b54f-4096d4d01fe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d099e-fda8-4d24-9efb-0d237bfa86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651981c-07c9-48be-a366-aa18a08a6388" ma:termSetId="09814cd3-568e-fe90-9814-8d621ff8fb84" ma:anchorId="fba54fb3-c3e1-fe81-a776-ca4b69148c4d" ma:open="true" ma:isKeyword="false">
      <xsd:complexType>
        <xsd:sequence>
          <xsd:element ref="pc:Terms" minOccurs="0" maxOccurs="1"/>
        </xsd:sequence>
      </xsd:complex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f20438-b414-40cd-b54f-4096d4d01fe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3997c2c-6f8f-412e-a5fe-3412239f78e1}" ma:internalName="TaxCatchAll" ma:showField="CatchAllData" ma:web="fff20438-b414-40cd-b54f-4096d4d01f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9FEC2A-1AF5-46D5-9349-E9ADEBED16A2}">
  <ds:schemaRefs>
    <ds:schemaRef ds:uri="http://schemas.microsoft.com/sharepoint/v3/contenttype/forms"/>
  </ds:schemaRefs>
</ds:datastoreItem>
</file>

<file path=customXml/itemProps2.xml><?xml version="1.0" encoding="utf-8"?>
<ds:datastoreItem xmlns:ds="http://schemas.openxmlformats.org/officeDocument/2006/customXml" ds:itemID="{DB17E8D3-C300-45A3-9E01-04108F388249}">
  <ds:schemaRefs>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fff20438-b414-40cd-b54f-4096d4d01fe9"/>
    <ds:schemaRef ds:uri="http://purl.org/dc/dcmitype/"/>
    <ds:schemaRef ds:uri="http://schemas.openxmlformats.org/package/2006/metadata/core-properties"/>
    <ds:schemaRef ds:uri="61cd099e-fda8-4d24-9efb-0d237bfa86c8"/>
    <ds:schemaRef ds:uri="http://www.w3.org/XML/1998/namespace"/>
  </ds:schemaRefs>
</ds:datastoreItem>
</file>

<file path=customXml/itemProps3.xml><?xml version="1.0" encoding="utf-8"?>
<ds:datastoreItem xmlns:ds="http://schemas.openxmlformats.org/officeDocument/2006/customXml" ds:itemID="{5A4D1D79-C369-454C-8BE5-FD85029BD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cd099e-fda8-4d24-9efb-0d237bfa86c8"/>
    <ds:schemaRef ds:uri="fff20438-b414-40cd-b54f-4096d4d01f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7288</TotalTime>
  <Words>2559</Words>
  <Application>Microsoft Office PowerPoint</Application>
  <PresentationFormat>Custom</PresentationFormat>
  <Paragraphs>256</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MIPIM_DeliveryPlanPresentation</dc:title>
  <dc:creator>Wesley Shearer</dc:creator>
  <cp:lastModifiedBy>Sarah Atkinson</cp:lastModifiedBy>
  <cp:revision>9</cp:revision>
  <dcterms:created xsi:type="dcterms:W3CDTF">2006-08-16T00:00:00Z</dcterms:created>
  <dcterms:modified xsi:type="dcterms:W3CDTF">2024-10-24T10:19:01Z</dcterms:modified>
  <dc:identifier>DAF-7eb-a-g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0x010100B9392D12F103F0459E6835886DD70153</vt:lpwstr>
  </property>
  <property fmtid="{D5CDD505-2E9C-101B-9397-08002B2CF9AE}" pid="3" name="MediaServiceImageTags">
    <vt:lpwstr/>
  </property>
</Properties>
</file>